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3"/>
    <p:sldMasterId id="2147483667" r:id="rId4"/>
  </p:sldMasterIdLst>
  <p:notesMasterIdLst>
    <p:notesMasterId r:id="rId52"/>
  </p:notesMasterIdLst>
  <p:sldIdLst>
    <p:sldId id="257" r:id="rId5"/>
    <p:sldId id="725" r:id="rId6"/>
    <p:sldId id="259" r:id="rId7"/>
    <p:sldId id="596" r:id="rId8"/>
    <p:sldId id="266" r:id="rId9"/>
    <p:sldId id="663" r:id="rId10"/>
    <p:sldId id="664" r:id="rId11"/>
    <p:sldId id="665" r:id="rId12"/>
    <p:sldId id="666" r:id="rId13"/>
    <p:sldId id="512" r:id="rId14"/>
    <p:sldId id="442" r:id="rId15"/>
    <p:sldId id="542" r:id="rId16"/>
    <p:sldId id="543" r:id="rId17"/>
    <p:sldId id="544" r:id="rId18"/>
    <p:sldId id="726" r:id="rId19"/>
    <p:sldId id="727" r:id="rId20"/>
    <p:sldId id="728" r:id="rId21"/>
    <p:sldId id="729" r:id="rId22"/>
    <p:sldId id="730" r:id="rId23"/>
    <p:sldId id="731" r:id="rId24"/>
    <p:sldId id="735" r:id="rId25"/>
    <p:sldId id="732" r:id="rId26"/>
    <p:sldId id="733" r:id="rId27"/>
    <p:sldId id="737" r:id="rId28"/>
    <p:sldId id="736" r:id="rId29"/>
    <p:sldId id="738" r:id="rId30"/>
    <p:sldId id="739" r:id="rId31"/>
    <p:sldId id="740" r:id="rId32"/>
    <p:sldId id="741" r:id="rId33"/>
    <p:sldId id="742" r:id="rId34"/>
    <p:sldId id="743" r:id="rId35"/>
    <p:sldId id="744" r:id="rId36"/>
    <p:sldId id="745" r:id="rId37"/>
    <p:sldId id="748" r:id="rId38"/>
    <p:sldId id="746" r:id="rId39"/>
    <p:sldId id="441" r:id="rId40"/>
    <p:sldId id="747" r:id="rId41"/>
    <p:sldId id="638" r:id="rId42"/>
    <p:sldId id="608" r:id="rId43"/>
    <p:sldId id="606" r:id="rId44"/>
    <p:sldId id="605" r:id="rId45"/>
    <p:sldId id="450" r:id="rId46"/>
    <p:sldId id="451" r:id="rId47"/>
    <p:sldId id="749" r:id="rId48"/>
    <p:sldId id="750" r:id="rId49"/>
    <p:sldId id="414" r:id="rId50"/>
    <p:sldId id="263" r:id="rId51"/>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lvl1pPr>
    <a:lvl2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lvl2pPr>
    <a:lvl3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lvl3pPr>
    <a:lvl4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lvl4pPr>
    <a:lvl5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lvl5pPr>
    <a:lvl6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lvl6pPr>
    <a:lvl7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lvl7pPr>
    <a:lvl8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lvl8pPr>
    <a:lvl9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F79AF41A-D1AF-56F3-A02C-A35C425EA9A5}" name="Nicole Airesman" initials="NA" userId="72dbaeec0bff41a1"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EB1A4"/>
    <a:srgbClr val="00A0C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DFFF"/>
          </a:solidFill>
        </a:fill>
      </a:tcStyle>
    </a:wholeTbl>
    <a:band2H>
      <a:tcTxStyle/>
      <a:tcStyle>
        <a:tcBdr/>
        <a:fill>
          <a:solidFill>
            <a:srgbClr val="E6F0FF"/>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F0CC"/>
          </a:solidFill>
        </a:fill>
      </a:tcStyle>
    </a:wholeTbl>
    <a:band2H>
      <a:tcTxStyle/>
      <a:tcStyle>
        <a:tcBdr/>
        <a:fill>
          <a:solidFill>
            <a:srgbClr val="EAF8E7"/>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CDDF"/>
          </a:solidFill>
        </a:fill>
      </a:tcStyle>
    </a:wholeTbl>
    <a:band2H>
      <a:tcTxStyle/>
      <a:tcStyle>
        <a:tcBdr/>
        <a:fill>
          <a:solidFill>
            <a:srgbClr val="FFE8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5E5E5E"/>
        </a:fontRef>
        <a:srgbClr val="5E5E5E"/>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5E5E5E"/>
        </a:fontRef>
        <a:srgbClr val="5E5E5E"/>
      </a:tcTxStyle>
      <a:tcStyle>
        <a:tcBdr>
          <a:left>
            <a:ln w="12700" cap="flat">
              <a:noFill/>
              <a:miter lim="400000"/>
            </a:ln>
          </a:left>
          <a:right>
            <a:ln w="12700" cap="flat">
              <a:noFill/>
              <a:miter lim="400000"/>
            </a:ln>
          </a:right>
          <a:top>
            <a:ln w="508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5E5E5E"/>
              </a:solidFill>
              <a:prstDash val="solid"/>
              <a:round/>
            </a:ln>
          </a:top>
          <a:bottom>
            <a:ln w="25400" cap="flat">
              <a:solidFill>
                <a:srgbClr val="5E5E5E"/>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5E5E5E"/>
        </a:fontRef>
        <a:srgbClr val="5E5E5E"/>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1D1D1"/>
          </a:solidFill>
        </a:fill>
      </a:tcStyle>
    </a:wholeTbl>
    <a:band2H>
      <a:tcTxStyle/>
      <a:tcStyle>
        <a:tcBdr/>
        <a:fill>
          <a:solidFill>
            <a:srgbClr val="E9E9E9"/>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5E5E5E"/>
          </a:solidFill>
        </a:fill>
      </a:tcStyle>
    </a:firstRow>
  </a:tblStyle>
  <a:tblStyle styleId="{2708684C-4D16-4618-839F-0558EEFCDFE6}" styleName="">
    <a:tblBg/>
    <a:wholeTbl>
      <a:tcTxStyle b="off"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wholeTbl>
    <a:band2H>
      <a:tcTxStyle/>
      <a:tcStyle>
        <a:tcBdr/>
        <a:fill>
          <a:solidFill>
            <a:srgbClr val="FFFFFF"/>
          </a:solidFill>
        </a:fill>
      </a:tcStyle>
    </a:band2H>
    <a:firstCol>
      <a:tcTxStyle b="on"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solidFill>
            <a:srgbClr val="5E5E5E">
              <a:alpha val="20000"/>
            </a:srgbClr>
          </a:solidFill>
        </a:fill>
      </a:tcStyle>
    </a:firstCol>
    <a:lastRow>
      <a:tcTxStyle b="on"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50800" cap="flat">
              <a:solidFill>
                <a:srgbClr val="5E5E5E"/>
              </a:solidFill>
              <a:prstDash val="solid"/>
              <a:round/>
            </a:ln>
          </a:top>
          <a:bottom>
            <a:ln w="127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lastRow>
    <a:firstRow>
      <a:tcTxStyle b="on" i="off">
        <a:fontRef idx="major">
          <a:srgbClr val="5E5E5E"/>
        </a:fontRef>
        <a:srgbClr val="5E5E5E"/>
      </a:tcTxStyle>
      <a:tcStyle>
        <a:tcBdr>
          <a:left>
            <a:ln w="12700" cap="flat">
              <a:solidFill>
                <a:srgbClr val="5E5E5E"/>
              </a:solidFill>
              <a:prstDash val="solid"/>
              <a:round/>
            </a:ln>
          </a:left>
          <a:right>
            <a:ln w="12700" cap="flat">
              <a:solidFill>
                <a:srgbClr val="5E5E5E"/>
              </a:solidFill>
              <a:prstDash val="solid"/>
              <a:round/>
            </a:ln>
          </a:right>
          <a:top>
            <a:ln w="12700" cap="flat">
              <a:solidFill>
                <a:srgbClr val="5E5E5E"/>
              </a:solidFill>
              <a:prstDash val="solid"/>
              <a:round/>
            </a:ln>
          </a:top>
          <a:bottom>
            <a:ln w="25400" cap="flat">
              <a:solidFill>
                <a:srgbClr val="5E5E5E"/>
              </a:solidFill>
              <a:prstDash val="solid"/>
              <a:round/>
            </a:ln>
          </a:bottom>
          <a:insideH>
            <a:ln w="12700" cap="flat">
              <a:solidFill>
                <a:srgbClr val="5E5E5E"/>
              </a:solidFill>
              <a:prstDash val="solid"/>
              <a:round/>
            </a:ln>
          </a:insideH>
          <a:insideV>
            <a:ln w="12700" cap="flat">
              <a:solidFill>
                <a:srgbClr val="5E5E5E"/>
              </a:solidFill>
              <a:prstDash val="solid"/>
              <a:round/>
            </a:ln>
          </a:insideV>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223" autoAdjust="0"/>
    <p:restoredTop sz="95501" autoAdjust="0"/>
  </p:normalViewPr>
  <p:slideViewPr>
    <p:cSldViewPr snapToGrid="0">
      <p:cViewPr varScale="1">
        <p:scale>
          <a:sx n="59" d="100"/>
          <a:sy n="59" d="100"/>
        </p:scale>
        <p:origin x="528" y="488"/>
      </p:cViewPr>
      <p:guideLst/>
    </p:cSldViewPr>
  </p:slideViewPr>
  <p:outlineViewPr>
    <p:cViewPr>
      <p:scale>
        <a:sx n="33" d="100"/>
        <a:sy n="33" d="100"/>
      </p:scale>
      <p:origin x="0" y="-15112"/>
    </p:cViewPr>
  </p:outlineViewPr>
  <p:notesTextViewPr>
    <p:cViewPr>
      <p:scale>
        <a:sx n="1" d="1"/>
        <a:sy n="1" d="1"/>
      </p:scale>
      <p:origin x="0" y="0"/>
    </p:cViewPr>
  </p:notesTextViewPr>
  <p:sorterViewPr>
    <p:cViewPr>
      <p:scale>
        <a:sx n="80" d="100"/>
        <a:sy n="8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presProps" Target="presProp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2.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slideMaster" Target="slideMasters/slideMaster1.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microsoft.com/office/2018/10/relationships/authors" Target="authors.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8" name="Shape 148"/>
          <p:cNvSpPr>
            <a:spLocks noGrp="1" noRot="1" noChangeAspect="1"/>
          </p:cNvSpPr>
          <p:nvPr>
            <p:ph type="sldImg"/>
          </p:nvPr>
        </p:nvSpPr>
        <p:spPr>
          <a:xfrm>
            <a:off x="1143000" y="685800"/>
            <a:ext cx="4572000" cy="3429000"/>
          </a:xfrm>
          <a:prstGeom prst="rect">
            <a:avLst/>
          </a:prstGeom>
        </p:spPr>
        <p:txBody>
          <a:bodyPr/>
          <a:lstStyle/>
          <a:p>
            <a:endParaRPr dirty="0"/>
          </a:p>
        </p:txBody>
      </p:sp>
      <p:sp>
        <p:nvSpPr>
          <p:cNvPr id="149" name="Shape 149"/>
          <p:cNvSpPr>
            <a:spLocks noGrp="1"/>
          </p:cNvSpPr>
          <p:nvPr>
            <p:ph type="body" sz="quarter" idx="1"/>
          </p:nvPr>
        </p:nvSpPr>
        <p:spPr>
          <a:xfrm>
            <a:off x="914400" y="4343400"/>
            <a:ext cx="5029200" cy="4114800"/>
          </a:xfrm>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defTabSz="457200" latinLnBrk="0">
      <a:lnSpc>
        <a:spcPct val="117999"/>
      </a:lnSpc>
      <a:defRPr sz="2200">
        <a:latin typeface="+mj-lt"/>
        <a:ea typeface="+mj-ea"/>
        <a:cs typeface="+mj-cs"/>
        <a:sym typeface="Helvetica Neue"/>
      </a:defRPr>
    </a:lvl1pPr>
    <a:lvl2pPr indent="228600" defTabSz="457200" latinLnBrk="0">
      <a:lnSpc>
        <a:spcPct val="117999"/>
      </a:lnSpc>
      <a:defRPr sz="2200">
        <a:latin typeface="+mj-lt"/>
        <a:ea typeface="+mj-ea"/>
        <a:cs typeface="+mj-cs"/>
        <a:sym typeface="Helvetica Neue"/>
      </a:defRPr>
    </a:lvl2pPr>
    <a:lvl3pPr indent="457200" defTabSz="457200" latinLnBrk="0">
      <a:lnSpc>
        <a:spcPct val="117999"/>
      </a:lnSpc>
      <a:defRPr sz="2200">
        <a:latin typeface="+mj-lt"/>
        <a:ea typeface="+mj-ea"/>
        <a:cs typeface="+mj-cs"/>
        <a:sym typeface="Helvetica Neue"/>
      </a:defRPr>
    </a:lvl3pPr>
    <a:lvl4pPr indent="685800" defTabSz="457200" latinLnBrk="0">
      <a:lnSpc>
        <a:spcPct val="117999"/>
      </a:lnSpc>
      <a:defRPr sz="2200">
        <a:latin typeface="+mj-lt"/>
        <a:ea typeface="+mj-ea"/>
        <a:cs typeface="+mj-cs"/>
        <a:sym typeface="Helvetica Neue"/>
      </a:defRPr>
    </a:lvl4pPr>
    <a:lvl5pPr indent="914400" defTabSz="457200" latinLnBrk="0">
      <a:lnSpc>
        <a:spcPct val="117999"/>
      </a:lnSpc>
      <a:defRPr sz="2200">
        <a:latin typeface="+mj-lt"/>
        <a:ea typeface="+mj-ea"/>
        <a:cs typeface="+mj-cs"/>
        <a:sym typeface="Helvetica Neue"/>
      </a:defRPr>
    </a:lvl5pPr>
    <a:lvl6pPr indent="1143000" defTabSz="457200" latinLnBrk="0">
      <a:lnSpc>
        <a:spcPct val="117999"/>
      </a:lnSpc>
      <a:defRPr sz="2200">
        <a:latin typeface="+mj-lt"/>
        <a:ea typeface="+mj-ea"/>
        <a:cs typeface="+mj-cs"/>
        <a:sym typeface="Helvetica Neue"/>
      </a:defRPr>
    </a:lvl6pPr>
    <a:lvl7pPr indent="1371600" defTabSz="457200" latinLnBrk="0">
      <a:lnSpc>
        <a:spcPct val="117999"/>
      </a:lnSpc>
      <a:defRPr sz="2200">
        <a:latin typeface="+mj-lt"/>
        <a:ea typeface="+mj-ea"/>
        <a:cs typeface="+mj-cs"/>
        <a:sym typeface="Helvetica Neue"/>
      </a:defRPr>
    </a:lvl7pPr>
    <a:lvl8pPr indent="1600200" defTabSz="457200" latinLnBrk="0">
      <a:lnSpc>
        <a:spcPct val="117999"/>
      </a:lnSpc>
      <a:defRPr sz="2200">
        <a:latin typeface="+mj-lt"/>
        <a:ea typeface="+mj-ea"/>
        <a:cs typeface="+mj-cs"/>
        <a:sym typeface="Helvetica Neue"/>
      </a:defRPr>
    </a:lvl8pPr>
    <a:lvl9pPr indent="1828800" defTabSz="457200" latinLnBrk="0">
      <a:lnSpc>
        <a:spcPct val="117999"/>
      </a:lnSpc>
      <a:defRPr sz="2200">
        <a:latin typeface="+mj-lt"/>
        <a:ea typeface="+mj-ea"/>
        <a:cs typeface="+mj-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9B9D99-3036-948D-EAA8-2CA5CFE156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F338DA-AA16-EB66-0465-11F6EA30E8E9}"/>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1CF9B5AF-9D02-42B2-A3AF-D1587E2A1FB0}"/>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8034954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908109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0270e6df5a_0_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20270e6df5a_0_16:notes"/>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dirty="0"/>
          </a:p>
        </p:txBody>
      </p:sp>
      <p:sp>
        <p:nvSpPr>
          <p:cNvPr id="96" name="Google Shape;96;g20270e6df5a_0_16:notes"/>
          <p:cNvSpPr txBox="1">
            <a:spLocks noGrp="1"/>
          </p:cNvSpPr>
          <p:nvPr>
            <p:ph type="sldNum" idx="12"/>
          </p:nvPr>
        </p:nvSpPr>
        <p:spPr>
          <a:xfrm>
            <a:off x="3970938" y="8829967"/>
            <a:ext cx="3037800" cy="464700"/>
          </a:xfrm>
          <a:prstGeom prst="rect">
            <a:avLst/>
          </a:prstGeom>
        </p:spPr>
        <p:txBody>
          <a:bodyPr spcFirstLastPara="1" wrap="square" lIns="93175" tIns="46575" rIns="93175" bIns="4657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Helvetica Neue"/>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6</a:t>
            </a:fld>
            <a:endParaRPr kumimoji="0" sz="1200" b="0" i="0" u="none" strike="noStrike" kern="1200" cap="none" spc="0" normalizeH="0" baseline="0" noProof="0" dirty="0">
              <a:ln>
                <a:noFill/>
              </a:ln>
              <a:solidFill>
                <a:prstClr val="black"/>
              </a:solidFill>
              <a:effectLst/>
              <a:uLnTx/>
              <a:uFillTx/>
              <a:latin typeface="Calibri" panose="020F0502020204030204"/>
              <a:ea typeface="+mn-ea"/>
              <a:cs typeface="+mn-cs"/>
              <a:sym typeface="Helvetica Neue"/>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a:extLst>
            <a:ext uri="{FF2B5EF4-FFF2-40B4-BE49-F238E27FC236}">
              <a16:creationId xmlns:a16="http://schemas.microsoft.com/office/drawing/2014/main" id="{1C6A10E9-BF78-9D36-30AF-9D04979009D4}"/>
            </a:ext>
          </a:extLst>
        </p:cNvPr>
        <p:cNvGrpSpPr/>
        <p:nvPr/>
      </p:nvGrpSpPr>
      <p:grpSpPr>
        <a:xfrm>
          <a:off x="0" y="0"/>
          <a:ext cx="0" cy="0"/>
          <a:chOff x="0" y="0"/>
          <a:chExt cx="0" cy="0"/>
        </a:xfrm>
      </p:grpSpPr>
      <p:sp>
        <p:nvSpPr>
          <p:cNvPr id="94" name="Google Shape;94;g20270e6df5a_0_16:notes">
            <a:extLst>
              <a:ext uri="{FF2B5EF4-FFF2-40B4-BE49-F238E27FC236}">
                <a16:creationId xmlns:a16="http://schemas.microsoft.com/office/drawing/2014/main" id="{A3AF8276-8F8D-C29F-5EC1-39FF8AF0098B}"/>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20270e6df5a_0_16:notes">
            <a:extLst>
              <a:ext uri="{FF2B5EF4-FFF2-40B4-BE49-F238E27FC236}">
                <a16:creationId xmlns:a16="http://schemas.microsoft.com/office/drawing/2014/main" id="{414BE1DB-97A7-39BA-DAAC-7725CA535F97}"/>
              </a:ext>
            </a:extLst>
          </p:cNvPr>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dirty="0"/>
          </a:p>
        </p:txBody>
      </p:sp>
      <p:sp>
        <p:nvSpPr>
          <p:cNvPr id="96" name="Google Shape;96;g20270e6df5a_0_16:notes">
            <a:extLst>
              <a:ext uri="{FF2B5EF4-FFF2-40B4-BE49-F238E27FC236}">
                <a16:creationId xmlns:a16="http://schemas.microsoft.com/office/drawing/2014/main" id="{C3DE8141-B2EA-E3D7-4625-167CC528582B}"/>
              </a:ext>
            </a:extLst>
          </p:cNvPr>
          <p:cNvSpPr txBox="1">
            <a:spLocks noGrp="1"/>
          </p:cNvSpPr>
          <p:nvPr>
            <p:ph type="sldNum" idx="12"/>
          </p:nvPr>
        </p:nvSpPr>
        <p:spPr>
          <a:xfrm>
            <a:off x="3970938" y="8829967"/>
            <a:ext cx="3037800" cy="464700"/>
          </a:xfrm>
          <a:prstGeom prst="rect">
            <a:avLst/>
          </a:prstGeom>
        </p:spPr>
        <p:txBody>
          <a:bodyPr spcFirstLastPara="1" wrap="square" lIns="93175" tIns="46575" rIns="93175" bIns="4657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Helvetica Neue"/>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7</a:t>
            </a:fld>
            <a:endParaRPr kumimoji="0" sz="1200" b="0" i="0" u="none" strike="noStrike" kern="1200" cap="none" spc="0" normalizeH="0" baseline="0" noProof="0" dirty="0">
              <a:ln>
                <a:noFill/>
              </a:ln>
              <a:solidFill>
                <a:prstClr val="black"/>
              </a:solidFill>
              <a:effectLst/>
              <a:uLnTx/>
              <a:uFillTx/>
              <a:latin typeface="Calibri" panose="020F0502020204030204"/>
              <a:ea typeface="+mn-ea"/>
              <a:cs typeface="+mn-cs"/>
              <a:sym typeface="Helvetica Neue"/>
            </a:endParaRPr>
          </a:p>
        </p:txBody>
      </p:sp>
    </p:spTree>
    <p:extLst>
      <p:ext uri="{BB962C8B-B14F-4D97-AF65-F5344CB8AC3E}">
        <p14:creationId xmlns:p14="http://schemas.microsoft.com/office/powerpoint/2010/main" val="2545598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a:extLst>
            <a:ext uri="{FF2B5EF4-FFF2-40B4-BE49-F238E27FC236}">
              <a16:creationId xmlns:a16="http://schemas.microsoft.com/office/drawing/2014/main" id="{1C035BA7-C952-247F-3EC8-3BFFD5201DA9}"/>
            </a:ext>
          </a:extLst>
        </p:cNvPr>
        <p:cNvGrpSpPr/>
        <p:nvPr/>
      </p:nvGrpSpPr>
      <p:grpSpPr>
        <a:xfrm>
          <a:off x="0" y="0"/>
          <a:ext cx="0" cy="0"/>
          <a:chOff x="0" y="0"/>
          <a:chExt cx="0" cy="0"/>
        </a:xfrm>
      </p:grpSpPr>
      <p:sp>
        <p:nvSpPr>
          <p:cNvPr id="94" name="Google Shape;94;g20270e6df5a_0_16:notes">
            <a:extLst>
              <a:ext uri="{FF2B5EF4-FFF2-40B4-BE49-F238E27FC236}">
                <a16:creationId xmlns:a16="http://schemas.microsoft.com/office/drawing/2014/main" id="{4E2CD488-F476-756C-631E-3342CF4C4720}"/>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20270e6df5a_0_16:notes">
            <a:extLst>
              <a:ext uri="{FF2B5EF4-FFF2-40B4-BE49-F238E27FC236}">
                <a16:creationId xmlns:a16="http://schemas.microsoft.com/office/drawing/2014/main" id="{5E88A429-F90A-CA45-A0B5-B75ED1E91F55}"/>
              </a:ext>
            </a:extLst>
          </p:cNvPr>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dirty="0"/>
          </a:p>
        </p:txBody>
      </p:sp>
      <p:sp>
        <p:nvSpPr>
          <p:cNvPr id="96" name="Google Shape;96;g20270e6df5a_0_16:notes">
            <a:extLst>
              <a:ext uri="{FF2B5EF4-FFF2-40B4-BE49-F238E27FC236}">
                <a16:creationId xmlns:a16="http://schemas.microsoft.com/office/drawing/2014/main" id="{19A9A55B-F718-4101-2B0F-856CF041FB93}"/>
              </a:ext>
            </a:extLst>
          </p:cNvPr>
          <p:cNvSpPr txBox="1">
            <a:spLocks noGrp="1"/>
          </p:cNvSpPr>
          <p:nvPr>
            <p:ph type="sldNum" idx="12"/>
          </p:nvPr>
        </p:nvSpPr>
        <p:spPr>
          <a:xfrm>
            <a:off x="3970938" y="8829967"/>
            <a:ext cx="3037800" cy="464700"/>
          </a:xfrm>
          <a:prstGeom prst="rect">
            <a:avLst/>
          </a:prstGeom>
        </p:spPr>
        <p:txBody>
          <a:bodyPr spcFirstLastPara="1" wrap="square" lIns="93175" tIns="46575" rIns="93175" bIns="4657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Helvetica Neue"/>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8</a:t>
            </a:fld>
            <a:endParaRPr kumimoji="0" sz="1200" b="0" i="0" u="none" strike="noStrike" kern="1200" cap="none" spc="0" normalizeH="0" baseline="0" noProof="0" dirty="0">
              <a:ln>
                <a:noFill/>
              </a:ln>
              <a:solidFill>
                <a:prstClr val="black"/>
              </a:solidFill>
              <a:effectLst/>
              <a:uLnTx/>
              <a:uFillTx/>
              <a:latin typeface="Calibri" panose="020F0502020204030204"/>
              <a:ea typeface="+mn-ea"/>
              <a:cs typeface="+mn-cs"/>
              <a:sym typeface="Helvetica Neue"/>
            </a:endParaRPr>
          </a:p>
        </p:txBody>
      </p:sp>
    </p:spTree>
    <p:extLst>
      <p:ext uri="{BB962C8B-B14F-4D97-AF65-F5344CB8AC3E}">
        <p14:creationId xmlns:p14="http://schemas.microsoft.com/office/powerpoint/2010/main" val="11173374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a:extLst>
            <a:ext uri="{FF2B5EF4-FFF2-40B4-BE49-F238E27FC236}">
              <a16:creationId xmlns:a16="http://schemas.microsoft.com/office/drawing/2014/main" id="{2103541C-C02F-B0D5-0E4E-C2D1A05E1C28}"/>
            </a:ext>
          </a:extLst>
        </p:cNvPr>
        <p:cNvGrpSpPr/>
        <p:nvPr/>
      </p:nvGrpSpPr>
      <p:grpSpPr>
        <a:xfrm>
          <a:off x="0" y="0"/>
          <a:ext cx="0" cy="0"/>
          <a:chOff x="0" y="0"/>
          <a:chExt cx="0" cy="0"/>
        </a:xfrm>
      </p:grpSpPr>
      <p:sp>
        <p:nvSpPr>
          <p:cNvPr id="94" name="Google Shape;94;g20270e6df5a_0_16:notes">
            <a:extLst>
              <a:ext uri="{FF2B5EF4-FFF2-40B4-BE49-F238E27FC236}">
                <a16:creationId xmlns:a16="http://schemas.microsoft.com/office/drawing/2014/main" id="{D835C952-802C-0876-B0B1-1FC15DAA3F29}"/>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20270e6df5a_0_16:notes">
            <a:extLst>
              <a:ext uri="{FF2B5EF4-FFF2-40B4-BE49-F238E27FC236}">
                <a16:creationId xmlns:a16="http://schemas.microsoft.com/office/drawing/2014/main" id="{F681FF4F-6B52-67A4-BECE-5C3AED95B593}"/>
              </a:ext>
            </a:extLst>
          </p:cNvPr>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spcBef>
                <a:spcPts val="0"/>
              </a:spcBef>
              <a:spcAft>
                <a:spcPts val="0"/>
              </a:spcAft>
              <a:buNone/>
            </a:pPr>
            <a:endParaRPr dirty="0"/>
          </a:p>
        </p:txBody>
      </p:sp>
      <p:sp>
        <p:nvSpPr>
          <p:cNvPr id="96" name="Google Shape;96;g20270e6df5a_0_16:notes">
            <a:extLst>
              <a:ext uri="{FF2B5EF4-FFF2-40B4-BE49-F238E27FC236}">
                <a16:creationId xmlns:a16="http://schemas.microsoft.com/office/drawing/2014/main" id="{8012BF18-9BFD-4B6D-03FE-FA133D239C82}"/>
              </a:ext>
            </a:extLst>
          </p:cNvPr>
          <p:cNvSpPr txBox="1">
            <a:spLocks noGrp="1"/>
          </p:cNvSpPr>
          <p:nvPr>
            <p:ph type="sldNum" idx="12"/>
          </p:nvPr>
        </p:nvSpPr>
        <p:spPr>
          <a:xfrm>
            <a:off x="3970938" y="8829967"/>
            <a:ext cx="3037800" cy="464700"/>
          </a:xfrm>
          <a:prstGeom prst="rect">
            <a:avLst/>
          </a:prstGeom>
        </p:spPr>
        <p:txBody>
          <a:bodyPr spcFirstLastPara="1" wrap="square" lIns="93175" tIns="46575" rIns="93175" bIns="4657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sym typeface="Helvetica Neue"/>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9</a:t>
            </a:fld>
            <a:endParaRPr kumimoji="0" sz="1200" b="0" i="0" u="none" strike="noStrike" kern="1200" cap="none" spc="0" normalizeH="0" baseline="0" noProof="0" dirty="0">
              <a:ln>
                <a:noFill/>
              </a:ln>
              <a:solidFill>
                <a:prstClr val="black"/>
              </a:solidFill>
              <a:effectLst/>
              <a:uLnTx/>
              <a:uFillTx/>
              <a:latin typeface="Calibri" panose="020F0502020204030204"/>
              <a:ea typeface="+mn-ea"/>
              <a:cs typeface="+mn-cs"/>
              <a:sym typeface="Helvetica Neue"/>
            </a:endParaRPr>
          </a:p>
        </p:txBody>
      </p:sp>
    </p:spTree>
    <p:extLst>
      <p:ext uri="{BB962C8B-B14F-4D97-AF65-F5344CB8AC3E}">
        <p14:creationId xmlns:p14="http://schemas.microsoft.com/office/powerpoint/2010/main" val="33469431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20270e6df5a_0_16: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20270e6df5a_0_16:notes"/>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lnSpc>
                <a:spcPct val="115000"/>
              </a:lnSpc>
              <a:spcBef>
                <a:spcPts val="1200"/>
              </a:spcBef>
              <a:spcAft>
                <a:spcPts val="0"/>
              </a:spcAft>
              <a:buNone/>
            </a:pPr>
            <a:r>
              <a:rPr lang="en-US" dirty="0">
                <a:latin typeface="Arial"/>
                <a:ea typeface="Arial"/>
                <a:cs typeface="Arial"/>
                <a:sym typeface="Arial"/>
              </a:rPr>
              <a:t>. </a:t>
            </a:r>
            <a:endParaRPr dirty="0">
              <a:latin typeface="Arial"/>
              <a:ea typeface="Arial"/>
              <a:cs typeface="Arial"/>
              <a:sym typeface="Arial"/>
            </a:endParaRPr>
          </a:p>
          <a:p>
            <a:pPr marL="0" lvl="0" indent="0" algn="l" rtl="0">
              <a:lnSpc>
                <a:spcPct val="115000"/>
              </a:lnSpc>
              <a:spcBef>
                <a:spcPts val="1200"/>
              </a:spcBef>
              <a:spcAft>
                <a:spcPts val="0"/>
              </a:spcAft>
              <a:buNone/>
            </a:pPr>
            <a:endParaRPr dirty="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US" dirty="0">
                <a:latin typeface="Arial"/>
                <a:ea typeface="Arial"/>
                <a:cs typeface="Arial"/>
                <a:sym typeface="Arial"/>
              </a:rPr>
              <a:t>These components illustrate the connection between your planned work and your intended results. </a:t>
            </a:r>
            <a:endParaRPr dirty="0">
              <a:latin typeface="Arial"/>
              <a:ea typeface="Arial"/>
              <a:cs typeface="Arial"/>
              <a:sym typeface="Arial"/>
            </a:endParaRPr>
          </a:p>
          <a:p>
            <a:pPr marL="0" lvl="0" indent="0" algn="l" rtl="0">
              <a:spcBef>
                <a:spcPts val="1200"/>
              </a:spcBef>
              <a:spcAft>
                <a:spcPts val="0"/>
              </a:spcAft>
              <a:buNone/>
            </a:pPr>
            <a:r>
              <a:rPr lang="en-US" dirty="0"/>
              <a:t>Visual representation, etc. purpose in sharing ,etc.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Start with identifying the impacts and outcomes (relationship to backwards design) then can select the activities </a:t>
            </a:r>
            <a:endParaRPr dirty="0"/>
          </a:p>
        </p:txBody>
      </p:sp>
      <p:sp>
        <p:nvSpPr>
          <p:cNvPr id="96" name="Google Shape;96;g20270e6df5a_0_16:notes"/>
          <p:cNvSpPr txBox="1">
            <a:spLocks noGrp="1"/>
          </p:cNvSpPr>
          <p:nvPr>
            <p:ph type="sldNum" idx="12"/>
          </p:nvPr>
        </p:nvSpPr>
        <p:spPr>
          <a:xfrm>
            <a:off x="3970938" y="8829967"/>
            <a:ext cx="3037800" cy="4647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10</a:t>
            </a:fld>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a:extLst>
            <a:ext uri="{FF2B5EF4-FFF2-40B4-BE49-F238E27FC236}">
              <a16:creationId xmlns:a16="http://schemas.microsoft.com/office/drawing/2014/main" id="{4543ABF3-12D4-4573-A39F-133ADFCDF70F}"/>
            </a:ext>
          </a:extLst>
        </p:cNvPr>
        <p:cNvGrpSpPr/>
        <p:nvPr/>
      </p:nvGrpSpPr>
      <p:grpSpPr>
        <a:xfrm>
          <a:off x="0" y="0"/>
          <a:ext cx="0" cy="0"/>
          <a:chOff x="0" y="0"/>
          <a:chExt cx="0" cy="0"/>
        </a:xfrm>
      </p:grpSpPr>
      <p:sp>
        <p:nvSpPr>
          <p:cNvPr id="94" name="Google Shape;94;g20270e6df5a_0_16:notes">
            <a:extLst>
              <a:ext uri="{FF2B5EF4-FFF2-40B4-BE49-F238E27FC236}">
                <a16:creationId xmlns:a16="http://schemas.microsoft.com/office/drawing/2014/main" id="{BDD199AE-9982-404C-1077-CA56B3608E5B}"/>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20270e6df5a_0_16:notes">
            <a:extLst>
              <a:ext uri="{FF2B5EF4-FFF2-40B4-BE49-F238E27FC236}">
                <a16:creationId xmlns:a16="http://schemas.microsoft.com/office/drawing/2014/main" id="{34A55EC0-9587-7415-EB32-E0CFA71F688E}"/>
              </a:ext>
            </a:extLst>
          </p:cNvPr>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lnSpc>
                <a:spcPct val="115000"/>
              </a:lnSpc>
              <a:spcBef>
                <a:spcPts val="1200"/>
              </a:spcBef>
              <a:spcAft>
                <a:spcPts val="0"/>
              </a:spcAft>
              <a:buNone/>
            </a:pPr>
            <a:r>
              <a:rPr lang="en-US" dirty="0">
                <a:latin typeface="Arial"/>
                <a:ea typeface="Arial"/>
                <a:cs typeface="Arial"/>
                <a:sym typeface="Arial"/>
              </a:rPr>
              <a:t>. </a:t>
            </a:r>
            <a:endParaRPr dirty="0">
              <a:latin typeface="Arial"/>
              <a:ea typeface="Arial"/>
              <a:cs typeface="Arial"/>
              <a:sym typeface="Arial"/>
            </a:endParaRPr>
          </a:p>
          <a:p>
            <a:pPr marL="0" lvl="0" indent="0" algn="l" rtl="0">
              <a:lnSpc>
                <a:spcPct val="115000"/>
              </a:lnSpc>
              <a:spcBef>
                <a:spcPts val="1200"/>
              </a:spcBef>
              <a:spcAft>
                <a:spcPts val="0"/>
              </a:spcAft>
              <a:buNone/>
            </a:pPr>
            <a:endParaRPr dirty="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US" dirty="0">
                <a:latin typeface="Arial"/>
                <a:ea typeface="Arial"/>
                <a:cs typeface="Arial"/>
                <a:sym typeface="Arial"/>
              </a:rPr>
              <a:t>These components illustrate the connection between your planned work and your intended results. </a:t>
            </a:r>
            <a:endParaRPr dirty="0">
              <a:latin typeface="Arial"/>
              <a:ea typeface="Arial"/>
              <a:cs typeface="Arial"/>
              <a:sym typeface="Arial"/>
            </a:endParaRPr>
          </a:p>
          <a:p>
            <a:pPr marL="0" lvl="0" indent="0" algn="l" rtl="0">
              <a:spcBef>
                <a:spcPts val="1200"/>
              </a:spcBef>
              <a:spcAft>
                <a:spcPts val="0"/>
              </a:spcAft>
              <a:buNone/>
            </a:pPr>
            <a:r>
              <a:rPr lang="en-US" dirty="0"/>
              <a:t>Visual representation, etc. purpose in sharing ,etc.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Start with identifying the impacts and outcomes (relationship to backwards design) then can select the activities </a:t>
            </a:r>
            <a:endParaRPr dirty="0"/>
          </a:p>
        </p:txBody>
      </p:sp>
      <p:sp>
        <p:nvSpPr>
          <p:cNvPr id="96" name="Google Shape;96;g20270e6df5a_0_16:notes">
            <a:extLst>
              <a:ext uri="{FF2B5EF4-FFF2-40B4-BE49-F238E27FC236}">
                <a16:creationId xmlns:a16="http://schemas.microsoft.com/office/drawing/2014/main" id="{B412ACE4-6DBD-98B3-900D-72DC9A7DDEDE}"/>
              </a:ext>
            </a:extLst>
          </p:cNvPr>
          <p:cNvSpPr txBox="1">
            <a:spLocks noGrp="1"/>
          </p:cNvSpPr>
          <p:nvPr>
            <p:ph type="sldNum" idx="12"/>
          </p:nvPr>
        </p:nvSpPr>
        <p:spPr>
          <a:xfrm>
            <a:off x="3970938" y="8829967"/>
            <a:ext cx="3037800" cy="4647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15</a:t>
            </a:fld>
            <a:endParaRPr dirty="0"/>
          </a:p>
        </p:txBody>
      </p:sp>
    </p:spTree>
    <p:extLst>
      <p:ext uri="{BB962C8B-B14F-4D97-AF65-F5344CB8AC3E}">
        <p14:creationId xmlns:p14="http://schemas.microsoft.com/office/powerpoint/2010/main" val="16485133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a:extLst>
            <a:ext uri="{FF2B5EF4-FFF2-40B4-BE49-F238E27FC236}">
              <a16:creationId xmlns:a16="http://schemas.microsoft.com/office/drawing/2014/main" id="{D050B1CF-3CB3-CCA4-AF7D-923E0EAF0002}"/>
            </a:ext>
          </a:extLst>
        </p:cNvPr>
        <p:cNvGrpSpPr/>
        <p:nvPr/>
      </p:nvGrpSpPr>
      <p:grpSpPr>
        <a:xfrm>
          <a:off x="0" y="0"/>
          <a:ext cx="0" cy="0"/>
          <a:chOff x="0" y="0"/>
          <a:chExt cx="0" cy="0"/>
        </a:xfrm>
      </p:grpSpPr>
      <p:sp>
        <p:nvSpPr>
          <p:cNvPr id="94" name="Google Shape;94;g20270e6df5a_0_16:notes">
            <a:extLst>
              <a:ext uri="{FF2B5EF4-FFF2-40B4-BE49-F238E27FC236}">
                <a16:creationId xmlns:a16="http://schemas.microsoft.com/office/drawing/2014/main" id="{1A5EBD0D-3C3F-C226-C097-D0F07E6DCF32}"/>
              </a:ext>
            </a:extLst>
          </p:cNvPr>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5" name="Google Shape;95;g20270e6df5a_0_16:notes">
            <a:extLst>
              <a:ext uri="{FF2B5EF4-FFF2-40B4-BE49-F238E27FC236}">
                <a16:creationId xmlns:a16="http://schemas.microsoft.com/office/drawing/2014/main" id="{B2477FAF-34F0-6CEF-5CD9-DC67F3761C25}"/>
              </a:ext>
            </a:extLst>
          </p:cNvPr>
          <p:cNvSpPr txBox="1">
            <a:spLocks noGrp="1"/>
          </p:cNvSpPr>
          <p:nvPr>
            <p:ph type="body" idx="1"/>
          </p:nvPr>
        </p:nvSpPr>
        <p:spPr>
          <a:xfrm>
            <a:off x="701040" y="4415790"/>
            <a:ext cx="5608200" cy="4183500"/>
          </a:xfrm>
          <a:prstGeom prst="rect">
            <a:avLst/>
          </a:prstGeom>
        </p:spPr>
        <p:txBody>
          <a:bodyPr spcFirstLastPara="1" wrap="square" lIns="93175" tIns="46575" rIns="93175" bIns="46575" anchor="t" anchorCtr="0">
            <a:noAutofit/>
          </a:bodyPr>
          <a:lstStyle/>
          <a:p>
            <a:pPr marL="0" lvl="0" indent="0" algn="l" rtl="0">
              <a:lnSpc>
                <a:spcPct val="115000"/>
              </a:lnSpc>
              <a:spcBef>
                <a:spcPts val="1200"/>
              </a:spcBef>
              <a:spcAft>
                <a:spcPts val="0"/>
              </a:spcAft>
              <a:buNone/>
            </a:pPr>
            <a:r>
              <a:rPr lang="en-US" dirty="0">
                <a:latin typeface="Arial"/>
                <a:ea typeface="Arial"/>
                <a:cs typeface="Arial"/>
                <a:sym typeface="Arial"/>
              </a:rPr>
              <a:t>. </a:t>
            </a:r>
            <a:endParaRPr dirty="0">
              <a:latin typeface="Arial"/>
              <a:ea typeface="Arial"/>
              <a:cs typeface="Arial"/>
              <a:sym typeface="Arial"/>
            </a:endParaRPr>
          </a:p>
          <a:p>
            <a:pPr marL="0" lvl="0" indent="0" algn="l" rtl="0">
              <a:lnSpc>
                <a:spcPct val="115000"/>
              </a:lnSpc>
              <a:spcBef>
                <a:spcPts val="1200"/>
              </a:spcBef>
              <a:spcAft>
                <a:spcPts val="0"/>
              </a:spcAft>
              <a:buNone/>
            </a:pPr>
            <a:endParaRPr dirty="0">
              <a:latin typeface="Arial"/>
              <a:ea typeface="Arial"/>
              <a:cs typeface="Arial"/>
              <a:sym typeface="Arial"/>
            </a:endParaRPr>
          </a:p>
          <a:p>
            <a:pPr marL="0" lvl="0" indent="0" algn="l" rtl="0">
              <a:lnSpc>
                <a:spcPct val="115000"/>
              </a:lnSpc>
              <a:spcBef>
                <a:spcPts val="1200"/>
              </a:spcBef>
              <a:spcAft>
                <a:spcPts val="0"/>
              </a:spcAft>
              <a:buClr>
                <a:schemeClr val="dk1"/>
              </a:buClr>
              <a:buSzPts val="1100"/>
              <a:buFont typeface="Arial"/>
              <a:buNone/>
            </a:pPr>
            <a:r>
              <a:rPr lang="en-US" dirty="0">
                <a:latin typeface="Arial"/>
                <a:ea typeface="Arial"/>
                <a:cs typeface="Arial"/>
                <a:sym typeface="Arial"/>
              </a:rPr>
              <a:t>These components illustrate the connection between your planned work and your intended results. </a:t>
            </a:r>
            <a:endParaRPr dirty="0">
              <a:latin typeface="Arial"/>
              <a:ea typeface="Arial"/>
              <a:cs typeface="Arial"/>
              <a:sym typeface="Arial"/>
            </a:endParaRPr>
          </a:p>
          <a:p>
            <a:pPr marL="0" lvl="0" indent="0" algn="l" rtl="0">
              <a:spcBef>
                <a:spcPts val="1200"/>
              </a:spcBef>
              <a:spcAft>
                <a:spcPts val="0"/>
              </a:spcAft>
              <a:buNone/>
            </a:pPr>
            <a:r>
              <a:rPr lang="en-US" dirty="0"/>
              <a:t>Visual representation, etc. purpose in sharing ,etc.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en-US" dirty="0"/>
              <a:t>Start with identifying the impacts and outcomes (relationship to backwards design) then can select the activities </a:t>
            </a:r>
            <a:endParaRPr dirty="0"/>
          </a:p>
        </p:txBody>
      </p:sp>
      <p:sp>
        <p:nvSpPr>
          <p:cNvPr id="96" name="Google Shape;96;g20270e6df5a_0_16:notes">
            <a:extLst>
              <a:ext uri="{FF2B5EF4-FFF2-40B4-BE49-F238E27FC236}">
                <a16:creationId xmlns:a16="http://schemas.microsoft.com/office/drawing/2014/main" id="{4486BD27-0161-0E1C-1011-57A3422A4887}"/>
              </a:ext>
            </a:extLst>
          </p:cNvPr>
          <p:cNvSpPr txBox="1">
            <a:spLocks noGrp="1"/>
          </p:cNvSpPr>
          <p:nvPr>
            <p:ph type="sldNum" idx="12"/>
          </p:nvPr>
        </p:nvSpPr>
        <p:spPr>
          <a:xfrm>
            <a:off x="3970938" y="8829967"/>
            <a:ext cx="3037800" cy="464700"/>
          </a:xfrm>
          <a:prstGeom prst="rect">
            <a:avLst/>
          </a:prstGeom>
        </p:spPr>
        <p:txBody>
          <a:bodyPr spcFirstLastPara="1" wrap="square" lIns="93175" tIns="46575" rIns="93175" bIns="46575" anchor="b" anchorCtr="0">
            <a:noAutofit/>
          </a:bodyPr>
          <a:lstStyle/>
          <a:p>
            <a:pPr marL="0" lvl="0" indent="0" algn="r" rtl="0">
              <a:spcBef>
                <a:spcPts val="0"/>
              </a:spcBef>
              <a:spcAft>
                <a:spcPts val="0"/>
              </a:spcAft>
              <a:buClr>
                <a:srgbClr val="000000"/>
              </a:buClr>
              <a:buFont typeface="Arial"/>
              <a:buNone/>
            </a:pPr>
            <a:fld id="{00000000-1234-1234-1234-123412341234}" type="slidenum">
              <a:rPr lang="en-US"/>
              <a:t>35</a:t>
            </a:fld>
            <a:endParaRPr dirty="0"/>
          </a:p>
        </p:txBody>
      </p:sp>
    </p:spTree>
    <p:extLst>
      <p:ext uri="{BB962C8B-B14F-4D97-AF65-F5344CB8AC3E}">
        <p14:creationId xmlns:p14="http://schemas.microsoft.com/office/powerpoint/2010/main" val="37466407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0572485-2C3E-4E75-86A8-CAC6306CFB9B}" type="slidenum">
              <a:rPr lang="en-US" smtClean="0"/>
              <a:pPr/>
              <a:t>46</a:t>
            </a:fld>
            <a:endParaRPr lang="en-US" dirty="0"/>
          </a:p>
        </p:txBody>
      </p:sp>
    </p:spTree>
    <p:extLst>
      <p:ext uri="{BB962C8B-B14F-4D97-AF65-F5344CB8AC3E}">
        <p14:creationId xmlns:p14="http://schemas.microsoft.com/office/powerpoint/2010/main" val="15835124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p:spTree>
      <p:nvGrpSpPr>
        <p:cNvPr id="1" name=""/>
        <p:cNvGrpSpPr/>
        <p:nvPr/>
      </p:nvGrpSpPr>
      <p:grpSpPr>
        <a:xfrm>
          <a:off x="0" y="0"/>
          <a:ext cx="0" cy="0"/>
          <a:chOff x="0" y="0"/>
          <a:chExt cx="0" cy="0"/>
        </a:xfrm>
      </p:grpSpPr>
      <p:sp>
        <p:nvSpPr>
          <p:cNvPr id="11" name="Body Level One…"/>
          <p:cNvSpPr txBox="1">
            <a:spLocks noGrp="1"/>
          </p:cNvSpPr>
          <p:nvPr>
            <p:ph type="body" sz="quarter" idx="1" hasCustomPrompt="1"/>
          </p:nvPr>
        </p:nvSpPr>
        <p:spPr>
          <a:xfrm>
            <a:off x="1201340" y="11859862"/>
            <a:ext cx="21971004" cy="636980"/>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Author and Date</a:t>
            </a:r>
          </a:p>
          <a:p>
            <a:pPr lvl="1"/>
            <a:endParaRPr/>
          </a:p>
          <a:p>
            <a:pPr lvl="2"/>
            <a:endParaRPr/>
          </a:p>
          <a:p>
            <a:pPr lvl="3"/>
            <a:endParaRPr/>
          </a:p>
          <a:p>
            <a:pPr lvl="4"/>
            <a:endParaRPr/>
          </a:p>
        </p:txBody>
      </p:sp>
      <p:sp>
        <p:nvSpPr>
          <p:cNvPr id="12" name="Presentation Title"/>
          <p:cNvSpPr txBox="1">
            <a:spLocks noGrp="1"/>
          </p:cNvSpPr>
          <p:nvPr>
            <p:ph type="title" hasCustomPrompt="1"/>
          </p:nvPr>
        </p:nvSpPr>
        <p:spPr>
          <a:xfrm>
            <a:off x="1206496" y="2574991"/>
            <a:ext cx="21971005" cy="4648202"/>
          </a:xfrm>
          <a:prstGeom prst="rect">
            <a:avLst/>
          </a:prstGeom>
        </p:spPr>
        <p:txBody>
          <a:bodyPr anchor="b"/>
          <a:lstStyle>
            <a:lvl1pPr>
              <a:defRPr sz="11600" spc="-232"/>
            </a:lvl1pPr>
          </a:lstStyle>
          <a:p>
            <a:r>
              <a:t>Presentation Title</a:t>
            </a:r>
          </a:p>
        </p:txBody>
      </p:sp>
      <p:sp>
        <p:nvSpPr>
          <p:cNvPr id="13" name="Body Level One…"/>
          <p:cNvSpPr txBox="1">
            <a:spLocks noGrp="1"/>
          </p:cNvSpPr>
          <p:nvPr>
            <p:ph type="body" sz="quarter" idx="21" hasCustomPrompt="1"/>
          </p:nvPr>
        </p:nvSpPr>
        <p:spPr>
          <a:xfrm>
            <a:off x="1201342" y="7223190"/>
            <a:ext cx="21971002" cy="1905002"/>
          </a:xfrm>
          <a:prstGeom prst="rect">
            <a:avLst/>
          </a:prstGeom>
        </p:spPr>
        <p:txBody>
          <a:bodyPr numCol="1" spcCol="38100"/>
          <a:lstStyle>
            <a:lvl1pPr marL="0" indent="0" defTabSz="825500">
              <a:lnSpc>
                <a:spcPct val="100000"/>
              </a:lnSpc>
              <a:spcBef>
                <a:spcPts val="0"/>
              </a:spcBef>
              <a:buSzTx/>
              <a:buNone/>
              <a:defRPr sz="5500" b="1"/>
            </a:lvl1pPr>
          </a:lstStyle>
          <a:p>
            <a:r>
              <a:t>Presentation Subtitle</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rPr/>
              <a:t>‹#›</a:t>
            </a:fld>
            <a:endParaRPr dirty="0"/>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Statement">
    <p:spTree>
      <p:nvGrpSpPr>
        <p:cNvPr id="1" name=""/>
        <p:cNvGrpSpPr/>
        <p:nvPr/>
      </p:nvGrpSpPr>
      <p:grpSpPr>
        <a:xfrm>
          <a:off x="0" y="0"/>
          <a:ext cx="0" cy="0"/>
          <a:chOff x="0" y="0"/>
          <a:chExt cx="0" cy="0"/>
        </a:xfrm>
      </p:grpSpPr>
      <p:sp>
        <p:nvSpPr>
          <p:cNvPr id="98" name="Body Level One…"/>
          <p:cNvSpPr txBox="1">
            <a:spLocks noGrp="1"/>
          </p:cNvSpPr>
          <p:nvPr>
            <p:ph type="body" sz="half" idx="1" hasCustomPrompt="1"/>
          </p:nvPr>
        </p:nvSpPr>
        <p:spPr>
          <a:xfrm>
            <a:off x="1206500" y="4920843"/>
            <a:ext cx="21971000" cy="3874314"/>
          </a:xfrm>
          <a:prstGeom prst="rect">
            <a:avLst/>
          </a:prstGeom>
        </p:spPr>
        <p:txBody>
          <a:bodyPr numCol="1" spcCol="38100"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Statement</a:t>
            </a:r>
          </a:p>
          <a:p>
            <a:pPr lvl="1"/>
            <a:endParaRPr/>
          </a:p>
          <a:p>
            <a:pPr lvl="2"/>
            <a:endParaRPr/>
          </a:p>
          <a:p>
            <a:pPr lvl="3"/>
            <a:endParaRPr/>
          </a:p>
          <a:p>
            <a:pPr lvl="4"/>
            <a:endParaRPr/>
          </a:p>
        </p:txBody>
      </p:sp>
      <p:sp>
        <p:nvSpPr>
          <p:cNvPr id="99" name="Slide Number"/>
          <p:cNvSpPr txBox="1">
            <a:spLocks noGrp="1"/>
          </p:cNvSpPr>
          <p:nvPr>
            <p:ph type="sldNum" sz="quarter" idx="2"/>
          </p:nvPr>
        </p:nvSpPr>
        <p:spPr>
          <a:prstGeom prst="rect">
            <a:avLst/>
          </a:prstGeom>
        </p:spPr>
        <p:txBody>
          <a:bodyPr/>
          <a:lstStyle/>
          <a:p>
            <a:fld id="{86CB4B4D-7CA3-9044-876B-883B54F8677D}" type="slidenum">
              <a:rPr/>
              <a:t>‹#›</a:t>
            </a:fld>
            <a:endParaRPr dirty="0"/>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Big Fact">
    <p:spTree>
      <p:nvGrpSpPr>
        <p:cNvPr id="1" name=""/>
        <p:cNvGrpSpPr/>
        <p:nvPr/>
      </p:nvGrpSpPr>
      <p:grpSpPr>
        <a:xfrm>
          <a:off x="0" y="0"/>
          <a:ext cx="0" cy="0"/>
          <a:chOff x="0" y="0"/>
          <a:chExt cx="0" cy="0"/>
        </a:xfrm>
      </p:grpSpPr>
      <p:sp>
        <p:nvSpPr>
          <p:cNvPr id="106" name="Body Level One…"/>
          <p:cNvSpPr txBox="1">
            <a:spLocks noGrp="1"/>
          </p:cNvSpPr>
          <p:nvPr>
            <p:ph type="body" idx="1" hasCustomPrompt="1"/>
          </p:nvPr>
        </p:nvSpPr>
        <p:spPr>
          <a:xfrm>
            <a:off x="1206500" y="1075926"/>
            <a:ext cx="21971000" cy="7241586"/>
          </a:xfrm>
          <a:prstGeom prst="rect">
            <a:avLst/>
          </a:prstGeom>
        </p:spPr>
        <p:txBody>
          <a:bodyPr numCol="1" spcCol="38100" anchor="b"/>
          <a:lstStyle>
            <a:lvl1pPr marL="0" indent="0" algn="ctr">
              <a:lnSpc>
                <a:spcPct val="80000"/>
              </a:lnSpc>
              <a:spcBef>
                <a:spcPts val="0"/>
              </a:spcBef>
              <a:buSzTx/>
              <a:buNone/>
              <a:defRPr sz="25000" b="1" spc="-250"/>
            </a:lvl1pPr>
            <a:lvl2pPr marL="0" indent="0" algn="ctr">
              <a:lnSpc>
                <a:spcPct val="80000"/>
              </a:lnSpc>
              <a:spcBef>
                <a:spcPts val="0"/>
              </a:spcBef>
              <a:buSzTx/>
              <a:buNone/>
              <a:defRPr sz="25000" b="1" spc="-250"/>
            </a:lvl2pPr>
            <a:lvl3pPr marL="0" indent="0" algn="ctr">
              <a:lnSpc>
                <a:spcPct val="80000"/>
              </a:lnSpc>
              <a:spcBef>
                <a:spcPts val="0"/>
              </a:spcBef>
              <a:buSzTx/>
              <a:buNone/>
              <a:defRPr sz="25000" b="1" spc="-250"/>
            </a:lvl3pPr>
            <a:lvl4pPr marL="0" indent="0" algn="ctr">
              <a:lnSpc>
                <a:spcPct val="80000"/>
              </a:lnSpc>
              <a:spcBef>
                <a:spcPts val="0"/>
              </a:spcBef>
              <a:buSzTx/>
              <a:buNone/>
              <a:defRPr sz="25000" b="1" spc="-250"/>
            </a:lvl4pPr>
            <a:lvl5pPr marL="0" indent="0" algn="ctr">
              <a:lnSpc>
                <a:spcPct val="80000"/>
              </a:lnSpc>
              <a:spcBef>
                <a:spcPts val="0"/>
              </a:spcBef>
              <a:buSzTx/>
              <a:buNone/>
              <a:defRPr sz="25000" b="1" spc="-250"/>
            </a:lvl5pPr>
          </a:lstStyle>
          <a:p>
            <a:r>
              <a:t>100%</a:t>
            </a:r>
          </a:p>
          <a:p>
            <a:pPr lvl="1"/>
            <a:endParaRPr/>
          </a:p>
          <a:p>
            <a:pPr lvl="2"/>
            <a:endParaRPr/>
          </a:p>
          <a:p>
            <a:pPr lvl="3"/>
            <a:endParaRPr/>
          </a:p>
          <a:p>
            <a:pPr lvl="4"/>
            <a:endParaRPr/>
          </a:p>
        </p:txBody>
      </p:sp>
      <p:sp>
        <p:nvSpPr>
          <p:cNvPr id="107" name="Fact information"/>
          <p:cNvSpPr txBox="1">
            <a:spLocks noGrp="1"/>
          </p:cNvSpPr>
          <p:nvPr>
            <p:ph type="body" sz="quarter" idx="21" hasCustomPrompt="1"/>
          </p:nvPr>
        </p:nvSpPr>
        <p:spPr>
          <a:xfrm>
            <a:off x="1206500" y="8262180"/>
            <a:ext cx="21971000" cy="934780"/>
          </a:xfrm>
          <a:prstGeom prst="rect">
            <a:avLst/>
          </a:prstGeom>
        </p:spPr>
        <p:txBody>
          <a:bodyPr lIns="45718" tIns="45718" rIns="45718" bIns="45718" numCol="1" spcCol="38100"/>
          <a:lstStyle>
            <a:lvl1pPr marL="0" indent="0" algn="ctr" defTabSz="825500">
              <a:lnSpc>
                <a:spcPct val="100000"/>
              </a:lnSpc>
              <a:spcBef>
                <a:spcPts val="0"/>
              </a:spcBef>
              <a:buSzTx/>
              <a:buNone/>
              <a:defRPr sz="5500" b="1"/>
            </a:lvl1pPr>
          </a:lstStyle>
          <a:p>
            <a:r>
              <a:t>Fact information</a:t>
            </a:r>
          </a:p>
        </p:txBody>
      </p:sp>
      <p:sp>
        <p:nvSpPr>
          <p:cNvPr id="108" name="Slide Number"/>
          <p:cNvSpPr txBox="1">
            <a:spLocks noGrp="1"/>
          </p:cNvSpPr>
          <p:nvPr>
            <p:ph type="sldNum" sz="quarter" idx="2"/>
          </p:nvPr>
        </p:nvSpPr>
        <p:spPr>
          <a:prstGeom prst="rect">
            <a:avLst/>
          </a:prstGeom>
        </p:spPr>
        <p:txBody>
          <a:bodyPr/>
          <a:lstStyle/>
          <a:p>
            <a:fld id="{86CB4B4D-7CA3-9044-876B-883B54F8677D}" type="slidenum">
              <a:rPr/>
              <a:t>‹#›</a:t>
            </a:fld>
            <a:endParaRPr dirty="0"/>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Quote">
    <p:spTree>
      <p:nvGrpSpPr>
        <p:cNvPr id="1" name=""/>
        <p:cNvGrpSpPr/>
        <p:nvPr/>
      </p:nvGrpSpPr>
      <p:grpSpPr>
        <a:xfrm>
          <a:off x="0" y="0"/>
          <a:ext cx="0" cy="0"/>
          <a:chOff x="0" y="0"/>
          <a:chExt cx="0" cy="0"/>
        </a:xfrm>
      </p:grpSpPr>
      <p:sp>
        <p:nvSpPr>
          <p:cNvPr id="115" name="Body Level One…"/>
          <p:cNvSpPr txBox="1">
            <a:spLocks noGrp="1"/>
          </p:cNvSpPr>
          <p:nvPr>
            <p:ph type="body" sz="quarter" idx="1" hasCustomPrompt="1"/>
          </p:nvPr>
        </p:nvSpPr>
        <p:spPr>
          <a:xfrm>
            <a:off x="2430024" y="10675453"/>
            <a:ext cx="20200054" cy="636980"/>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Attribution</a:t>
            </a:r>
          </a:p>
          <a:p>
            <a:pPr lvl="1"/>
            <a:endParaRPr/>
          </a:p>
          <a:p>
            <a:pPr lvl="2"/>
            <a:endParaRPr/>
          </a:p>
          <a:p>
            <a:pPr lvl="3"/>
            <a:endParaRPr/>
          </a:p>
          <a:p>
            <a:pPr lvl="4"/>
            <a:endParaRPr/>
          </a:p>
        </p:txBody>
      </p:sp>
      <p:sp>
        <p:nvSpPr>
          <p:cNvPr id="116" name="Body Level One…"/>
          <p:cNvSpPr txBox="1">
            <a:spLocks noGrp="1"/>
          </p:cNvSpPr>
          <p:nvPr>
            <p:ph type="body" sz="half" idx="21" hasCustomPrompt="1"/>
          </p:nvPr>
        </p:nvSpPr>
        <p:spPr>
          <a:xfrm>
            <a:off x="1753923" y="4939860"/>
            <a:ext cx="20876154" cy="3836281"/>
          </a:xfrm>
          <a:prstGeom prst="rect">
            <a:avLst/>
          </a:prstGeom>
        </p:spPr>
        <p:txBody>
          <a:bodyPr numCol="1" spcCol="38100"/>
          <a:lstStyle>
            <a:lvl1pPr marL="469900" indent="-300876">
              <a:spcBef>
                <a:spcPts val="0"/>
              </a:spcBef>
              <a:buSzTx/>
              <a:buNone/>
              <a:defRPr sz="8500" spc="-200">
                <a:latin typeface="Helvetica Neue Medium"/>
                <a:ea typeface="Helvetica Neue Medium"/>
                <a:cs typeface="Helvetica Neue Medium"/>
                <a:sym typeface="Helvetica Neue Medium"/>
              </a:defRPr>
            </a:lvl1pPr>
          </a:lstStyle>
          <a:p>
            <a:r>
              <a:t>“Notable Quote”</a:t>
            </a:r>
          </a:p>
        </p:txBody>
      </p:sp>
      <p:sp>
        <p:nvSpPr>
          <p:cNvPr id="117" name="Slide Number"/>
          <p:cNvSpPr txBox="1">
            <a:spLocks noGrp="1"/>
          </p:cNvSpPr>
          <p:nvPr>
            <p:ph type="sldNum" sz="quarter" idx="2"/>
          </p:nvPr>
        </p:nvSpPr>
        <p:spPr>
          <a:prstGeom prst="rect">
            <a:avLst/>
          </a:prstGeom>
        </p:spPr>
        <p:txBody>
          <a:bodyPr/>
          <a:lstStyle/>
          <a:p>
            <a:fld id="{86CB4B4D-7CA3-9044-876B-883B54F8677D}" type="slidenum">
              <a:rPr/>
              <a:t>‹#›</a:t>
            </a:fld>
            <a:endParaRPr dirty="0"/>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
        <p:nvSpPr>
          <p:cNvPr id="134" name="bowl of salad with fried rice, boiled eggs, and chopsticks"/>
          <p:cNvSpPr>
            <a:spLocks noGrp="1"/>
          </p:cNvSpPr>
          <p:nvPr>
            <p:ph type="pic" idx="21"/>
          </p:nvPr>
        </p:nvSpPr>
        <p:spPr>
          <a:xfrm>
            <a:off x="-1333500" y="-5524500"/>
            <a:ext cx="27051000" cy="21640800"/>
          </a:xfrm>
          <a:prstGeom prst="rect">
            <a:avLst/>
          </a:prstGeom>
        </p:spPr>
        <p:txBody>
          <a:bodyPr lIns="91439" tIns="45719" rIns="91439" bIns="45719" numCol="1" spcCol="38100">
            <a:noAutofit/>
          </a:bodyPr>
          <a:lstStyle/>
          <a:p>
            <a:r>
              <a:rPr lang="en-US" dirty="0"/>
              <a:t>Click icon to add picture</a:t>
            </a:r>
            <a:endParaRPr dirty="0"/>
          </a:p>
        </p:txBody>
      </p:sp>
      <p:sp>
        <p:nvSpPr>
          <p:cNvPr id="135" name="Slide Number"/>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rPr/>
              <a:t>‹#›</a:t>
            </a:fld>
            <a:endParaRPr dirty="0"/>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7200" b="1">
                <a:solidFill>
                  <a:srgbClr val="2F6A36"/>
                </a:solidFill>
              </a:defRPr>
            </a:lvl1pPr>
          </a:lstStyle>
          <a:p>
            <a:r>
              <a:rPr lang="en-US"/>
              <a:t>Click to edit Master title style</a:t>
            </a:r>
            <a:endParaRPr lang="en-US" dirty="0"/>
          </a:p>
        </p:txBody>
      </p:sp>
      <p:sp>
        <p:nvSpPr>
          <p:cNvPr id="3" name="Content Placeholder 2"/>
          <p:cNvSpPr>
            <a:spLocks noGrp="1"/>
          </p:cNvSpPr>
          <p:nvPr>
            <p:ph idx="1"/>
          </p:nvPr>
        </p:nvSpPr>
        <p:spPr>
          <a:xfrm>
            <a:off x="1219201" y="3200402"/>
            <a:ext cx="21945602" cy="8686800"/>
          </a:xfrm>
        </p:spPr>
        <p:txBody>
          <a:bodyPr/>
          <a:lstStyle>
            <a:lvl1pPr>
              <a:defRPr sz="4800" b="0" i="0">
                <a:solidFill>
                  <a:schemeClr val="tx1">
                    <a:lumMod val="75000"/>
                    <a:lumOff val="25000"/>
                  </a:schemeClr>
                </a:solidFill>
                <a:latin typeface="Montserrat" pitchFamily="2" charset="77"/>
              </a:defRPr>
            </a:lvl1pPr>
            <a:lvl2pPr>
              <a:defRPr b="0" i="0">
                <a:solidFill>
                  <a:schemeClr val="tx1">
                    <a:lumMod val="75000"/>
                    <a:lumOff val="25000"/>
                  </a:schemeClr>
                </a:solidFill>
                <a:latin typeface="Montserrat Light" pitchFamily="2" charset="77"/>
              </a:defRPr>
            </a:lvl2pPr>
            <a:lvl3pPr>
              <a:defRPr b="0" i="0">
                <a:solidFill>
                  <a:schemeClr val="tx1">
                    <a:lumMod val="75000"/>
                    <a:lumOff val="25000"/>
                  </a:schemeClr>
                </a:solidFill>
                <a:latin typeface="Montserrat Light" pitchFamily="2" charset="77"/>
              </a:defRPr>
            </a:lvl3pPr>
            <a:lvl4pPr>
              <a:defRPr b="0" i="0">
                <a:solidFill>
                  <a:schemeClr val="tx1">
                    <a:lumMod val="75000"/>
                    <a:lumOff val="25000"/>
                  </a:schemeClr>
                </a:solidFill>
                <a:latin typeface="Montserrat Light" pitchFamily="2" charset="77"/>
              </a:defRPr>
            </a:lvl4pPr>
            <a:lvl5pPr>
              <a:defRPr b="0" i="0">
                <a:solidFill>
                  <a:schemeClr val="tx1">
                    <a:lumMod val="75000"/>
                    <a:lumOff val="25000"/>
                  </a:schemeClr>
                </a:solidFill>
                <a:latin typeface="Montserrat Light" pitchFamily="2" charset="77"/>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8722232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1E41B-4881-61E3-DF30-7A74E9E965EF}"/>
              </a:ext>
            </a:extLst>
          </p:cNvPr>
          <p:cNvSpPr>
            <a:spLocks noGrp="1"/>
          </p:cNvSpPr>
          <p:nvPr>
            <p:ph type="ctrTitle"/>
          </p:nvPr>
        </p:nvSpPr>
        <p:spPr>
          <a:xfrm>
            <a:off x="3048000" y="2244726"/>
            <a:ext cx="18288000" cy="4775200"/>
          </a:xfrm>
        </p:spPr>
        <p:txBody>
          <a:bodyPr anchor="b"/>
          <a:lstStyle>
            <a:lvl1pPr algn="ctr">
              <a:defRPr sz="12000"/>
            </a:lvl1pPr>
          </a:lstStyle>
          <a:p>
            <a:r>
              <a:rPr lang="en-US"/>
              <a:t>Click to edit Master title style</a:t>
            </a:r>
          </a:p>
        </p:txBody>
      </p:sp>
      <p:sp>
        <p:nvSpPr>
          <p:cNvPr id="3" name="Subtitle 2">
            <a:extLst>
              <a:ext uri="{FF2B5EF4-FFF2-40B4-BE49-F238E27FC236}">
                <a16:creationId xmlns:a16="http://schemas.microsoft.com/office/drawing/2014/main" id="{3C7D48D6-3231-83B7-EF4D-FC2B068DC8D3}"/>
              </a:ext>
            </a:extLst>
          </p:cNvPr>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en-US"/>
              <a:t>Click to edit Master subtitle style</a:t>
            </a:r>
          </a:p>
        </p:txBody>
      </p:sp>
      <p:sp>
        <p:nvSpPr>
          <p:cNvPr id="4" name="Date Placeholder 3">
            <a:extLst>
              <a:ext uri="{FF2B5EF4-FFF2-40B4-BE49-F238E27FC236}">
                <a16:creationId xmlns:a16="http://schemas.microsoft.com/office/drawing/2014/main" id="{25C91D6D-6B57-7ACC-1575-530C50BFA760}"/>
              </a:ext>
            </a:extLst>
          </p:cNvPr>
          <p:cNvSpPr>
            <a:spLocks noGrp="1"/>
          </p:cNvSpPr>
          <p:nvPr>
            <p:ph type="dt" sz="half" idx="10"/>
          </p:nvPr>
        </p:nvSpPr>
        <p:spPr/>
        <p:txBody>
          <a:bodyPr/>
          <a:lstStyle/>
          <a:p>
            <a:fld id="{88381C69-4C8D-3B47-8E9C-6345C8191F2A}" type="datetimeFigureOut">
              <a:rPr lang="en-US" smtClean="0"/>
              <a:t>9/9/26</a:t>
            </a:fld>
            <a:endParaRPr lang="en-US" dirty="0"/>
          </a:p>
        </p:txBody>
      </p:sp>
      <p:sp>
        <p:nvSpPr>
          <p:cNvPr id="5" name="Footer Placeholder 4">
            <a:extLst>
              <a:ext uri="{FF2B5EF4-FFF2-40B4-BE49-F238E27FC236}">
                <a16:creationId xmlns:a16="http://schemas.microsoft.com/office/drawing/2014/main" id="{4ACB530F-DBB1-E974-4054-7AC8A1E7447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7DB7428-06F3-649F-B391-80A2F4E8F60D}"/>
              </a:ext>
            </a:extLst>
          </p:cNvPr>
          <p:cNvSpPr>
            <a:spLocks noGrp="1"/>
          </p:cNvSpPr>
          <p:nvPr>
            <p:ph type="sldNum" sz="quarter" idx="12"/>
          </p:nvPr>
        </p:nvSpPr>
        <p:spPr/>
        <p:txBody>
          <a:bodyPr/>
          <a:lstStyle/>
          <a:p>
            <a:fld id="{004B0141-DE53-7049-9BDC-C99D8BD64D34}" type="slidenum">
              <a:rPr lang="en-US" smtClean="0"/>
              <a:t>‹#›</a:t>
            </a:fld>
            <a:endParaRPr lang="en-US" dirty="0"/>
          </a:p>
        </p:txBody>
      </p:sp>
    </p:spTree>
    <p:extLst>
      <p:ext uri="{BB962C8B-B14F-4D97-AF65-F5344CB8AC3E}">
        <p14:creationId xmlns:p14="http://schemas.microsoft.com/office/powerpoint/2010/main" val="16905952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CD4A5C-4C00-0F7C-432C-C8CE45BAD4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93F090-BA1C-7177-52EE-7A07804CCFD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68A8116-84C2-B87C-E544-B2A08497E5B2}"/>
              </a:ext>
            </a:extLst>
          </p:cNvPr>
          <p:cNvSpPr>
            <a:spLocks noGrp="1"/>
          </p:cNvSpPr>
          <p:nvPr>
            <p:ph type="dt" sz="half" idx="10"/>
          </p:nvPr>
        </p:nvSpPr>
        <p:spPr/>
        <p:txBody>
          <a:bodyPr/>
          <a:lstStyle/>
          <a:p>
            <a:fld id="{88381C69-4C8D-3B47-8E9C-6345C8191F2A}" type="datetimeFigureOut">
              <a:rPr lang="en-US" smtClean="0"/>
              <a:t>9/9/26</a:t>
            </a:fld>
            <a:endParaRPr lang="en-US" dirty="0"/>
          </a:p>
        </p:txBody>
      </p:sp>
      <p:sp>
        <p:nvSpPr>
          <p:cNvPr id="5" name="Footer Placeholder 4">
            <a:extLst>
              <a:ext uri="{FF2B5EF4-FFF2-40B4-BE49-F238E27FC236}">
                <a16:creationId xmlns:a16="http://schemas.microsoft.com/office/drawing/2014/main" id="{111A3A51-D359-1C33-86D4-1F200B4B47D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EE7DCDA-7696-80C8-FB90-F1149CEE1611}"/>
              </a:ext>
            </a:extLst>
          </p:cNvPr>
          <p:cNvSpPr>
            <a:spLocks noGrp="1"/>
          </p:cNvSpPr>
          <p:nvPr>
            <p:ph type="sldNum" sz="quarter" idx="12"/>
          </p:nvPr>
        </p:nvSpPr>
        <p:spPr/>
        <p:txBody>
          <a:bodyPr/>
          <a:lstStyle/>
          <a:p>
            <a:fld id="{004B0141-DE53-7049-9BDC-C99D8BD64D34}" type="slidenum">
              <a:rPr lang="en-US" smtClean="0"/>
              <a:t>‹#›</a:t>
            </a:fld>
            <a:endParaRPr lang="en-US" dirty="0"/>
          </a:p>
        </p:txBody>
      </p:sp>
    </p:spTree>
    <p:extLst>
      <p:ext uri="{BB962C8B-B14F-4D97-AF65-F5344CB8AC3E}">
        <p14:creationId xmlns:p14="http://schemas.microsoft.com/office/powerpoint/2010/main" val="122174803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15A284-8B7A-1BB0-EB0D-5C8C3CA07A80}"/>
              </a:ext>
            </a:extLst>
          </p:cNvPr>
          <p:cNvSpPr>
            <a:spLocks noGrp="1"/>
          </p:cNvSpPr>
          <p:nvPr>
            <p:ph type="title"/>
          </p:nvPr>
        </p:nvSpPr>
        <p:spPr>
          <a:xfrm>
            <a:off x="1663700" y="3419477"/>
            <a:ext cx="21031200" cy="5705474"/>
          </a:xfrm>
        </p:spPr>
        <p:txBody>
          <a:bodyPr anchor="b"/>
          <a:lstStyle>
            <a:lvl1pPr>
              <a:defRPr sz="12000"/>
            </a:lvl1pPr>
          </a:lstStyle>
          <a:p>
            <a:r>
              <a:rPr lang="en-US"/>
              <a:t>Click to edit Master title style</a:t>
            </a:r>
          </a:p>
        </p:txBody>
      </p:sp>
      <p:sp>
        <p:nvSpPr>
          <p:cNvPr id="3" name="Text Placeholder 2">
            <a:extLst>
              <a:ext uri="{FF2B5EF4-FFF2-40B4-BE49-F238E27FC236}">
                <a16:creationId xmlns:a16="http://schemas.microsoft.com/office/drawing/2014/main" id="{B8E5379E-C404-1BD1-7732-5E39661A2A71}"/>
              </a:ext>
            </a:extLst>
          </p:cNvPr>
          <p:cNvSpPr>
            <a:spLocks noGrp="1"/>
          </p:cNvSpPr>
          <p:nvPr>
            <p:ph type="body" idx="1"/>
          </p:nvPr>
        </p:nvSpPr>
        <p:spPr>
          <a:xfrm>
            <a:off x="1663700" y="9178927"/>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5BCD93C-B8E9-F536-511E-A5EA4BEDBF58}"/>
              </a:ext>
            </a:extLst>
          </p:cNvPr>
          <p:cNvSpPr>
            <a:spLocks noGrp="1"/>
          </p:cNvSpPr>
          <p:nvPr>
            <p:ph type="dt" sz="half" idx="10"/>
          </p:nvPr>
        </p:nvSpPr>
        <p:spPr/>
        <p:txBody>
          <a:bodyPr/>
          <a:lstStyle/>
          <a:p>
            <a:fld id="{88381C69-4C8D-3B47-8E9C-6345C8191F2A}" type="datetimeFigureOut">
              <a:rPr lang="en-US" smtClean="0"/>
              <a:t>9/9/26</a:t>
            </a:fld>
            <a:endParaRPr lang="en-US" dirty="0"/>
          </a:p>
        </p:txBody>
      </p:sp>
      <p:sp>
        <p:nvSpPr>
          <p:cNvPr id="5" name="Footer Placeholder 4">
            <a:extLst>
              <a:ext uri="{FF2B5EF4-FFF2-40B4-BE49-F238E27FC236}">
                <a16:creationId xmlns:a16="http://schemas.microsoft.com/office/drawing/2014/main" id="{99AAA138-6963-4C51-F660-26163F9D0AE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A58E42E4-1EE7-14F1-EFB6-3A9002B1B664}"/>
              </a:ext>
            </a:extLst>
          </p:cNvPr>
          <p:cNvSpPr>
            <a:spLocks noGrp="1"/>
          </p:cNvSpPr>
          <p:nvPr>
            <p:ph type="sldNum" sz="quarter" idx="12"/>
          </p:nvPr>
        </p:nvSpPr>
        <p:spPr/>
        <p:txBody>
          <a:bodyPr/>
          <a:lstStyle/>
          <a:p>
            <a:fld id="{004B0141-DE53-7049-9BDC-C99D8BD64D34}" type="slidenum">
              <a:rPr lang="en-US" smtClean="0"/>
              <a:t>‹#›</a:t>
            </a:fld>
            <a:endParaRPr lang="en-US" dirty="0"/>
          </a:p>
        </p:txBody>
      </p:sp>
    </p:spTree>
    <p:extLst>
      <p:ext uri="{BB962C8B-B14F-4D97-AF65-F5344CB8AC3E}">
        <p14:creationId xmlns:p14="http://schemas.microsoft.com/office/powerpoint/2010/main" val="40636359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32300-36E1-234D-6D3E-15F4BB1407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DAD44A7-B4F7-5E4E-00EC-3BD8AA7FCD2E}"/>
              </a:ext>
            </a:extLst>
          </p:cNvPr>
          <p:cNvSpPr>
            <a:spLocks noGrp="1"/>
          </p:cNvSpPr>
          <p:nvPr>
            <p:ph sz="half" idx="1"/>
          </p:nvPr>
        </p:nvSpPr>
        <p:spPr>
          <a:xfrm>
            <a:off x="1676400" y="3651250"/>
            <a:ext cx="103632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0CE9132-1096-A8A7-55AC-3EF01BCCC9BF}"/>
              </a:ext>
            </a:extLst>
          </p:cNvPr>
          <p:cNvSpPr>
            <a:spLocks noGrp="1"/>
          </p:cNvSpPr>
          <p:nvPr>
            <p:ph sz="half" idx="2"/>
          </p:nvPr>
        </p:nvSpPr>
        <p:spPr>
          <a:xfrm>
            <a:off x="12344400" y="3651250"/>
            <a:ext cx="10363200" cy="87026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AD05771-34CC-8ACD-0E35-100A8355819D}"/>
              </a:ext>
            </a:extLst>
          </p:cNvPr>
          <p:cNvSpPr>
            <a:spLocks noGrp="1"/>
          </p:cNvSpPr>
          <p:nvPr>
            <p:ph type="dt" sz="half" idx="10"/>
          </p:nvPr>
        </p:nvSpPr>
        <p:spPr/>
        <p:txBody>
          <a:bodyPr/>
          <a:lstStyle/>
          <a:p>
            <a:fld id="{88381C69-4C8D-3B47-8E9C-6345C8191F2A}" type="datetimeFigureOut">
              <a:rPr lang="en-US" smtClean="0"/>
              <a:t>9/9/26</a:t>
            </a:fld>
            <a:endParaRPr lang="en-US" dirty="0"/>
          </a:p>
        </p:txBody>
      </p:sp>
      <p:sp>
        <p:nvSpPr>
          <p:cNvPr id="6" name="Footer Placeholder 5">
            <a:extLst>
              <a:ext uri="{FF2B5EF4-FFF2-40B4-BE49-F238E27FC236}">
                <a16:creationId xmlns:a16="http://schemas.microsoft.com/office/drawing/2014/main" id="{A39F01AD-F2A8-7916-C66E-0FCF47DB042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C37DF064-7B81-50BE-0EF4-5BBD8BFC73F5}"/>
              </a:ext>
            </a:extLst>
          </p:cNvPr>
          <p:cNvSpPr>
            <a:spLocks noGrp="1"/>
          </p:cNvSpPr>
          <p:nvPr>
            <p:ph type="sldNum" sz="quarter" idx="12"/>
          </p:nvPr>
        </p:nvSpPr>
        <p:spPr/>
        <p:txBody>
          <a:bodyPr/>
          <a:lstStyle/>
          <a:p>
            <a:fld id="{004B0141-DE53-7049-9BDC-C99D8BD64D34}" type="slidenum">
              <a:rPr lang="en-US" smtClean="0"/>
              <a:t>‹#›</a:t>
            </a:fld>
            <a:endParaRPr lang="en-US" dirty="0"/>
          </a:p>
        </p:txBody>
      </p:sp>
    </p:spTree>
    <p:extLst>
      <p:ext uri="{BB962C8B-B14F-4D97-AF65-F5344CB8AC3E}">
        <p14:creationId xmlns:p14="http://schemas.microsoft.com/office/powerpoint/2010/main" val="287424918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FD40A-BC3C-8F98-3BE3-CBD166052986}"/>
              </a:ext>
            </a:extLst>
          </p:cNvPr>
          <p:cNvSpPr>
            <a:spLocks noGrp="1"/>
          </p:cNvSpPr>
          <p:nvPr>
            <p:ph type="title"/>
          </p:nvPr>
        </p:nvSpPr>
        <p:spPr>
          <a:xfrm>
            <a:off x="1679576" y="730251"/>
            <a:ext cx="21031200" cy="2651126"/>
          </a:xfrm>
        </p:spPr>
        <p:txBody>
          <a:bodyPr/>
          <a:lstStyle/>
          <a:p>
            <a:r>
              <a:rPr lang="en-US"/>
              <a:t>Click to edit Master title style</a:t>
            </a:r>
          </a:p>
        </p:txBody>
      </p:sp>
      <p:sp>
        <p:nvSpPr>
          <p:cNvPr id="3" name="Text Placeholder 2">
            <a:extLst>
              <a:ext uri="{FF2B5EF4-FFF2-40B4-BE49-F238E27FC236}">
                <a16:creationId xmlns:a16="http://schemas.microsoft.com/office/drawing/2014/main" id="{D164D7F6-95B8-5B76-811A-08B3ADA82C78}"/>
              </a:ext>
            </a:extLst>
          </p:cNvPr>
          <p:cNvSpPr>
            <a:spLocks noGrp="1"/>
          </p:cNvSpPr>
          <p:nvPr>
            <p:ph type="body" idx="1"/>
          </p:nvPr>
        </p:nvSpPr>
        <p:spPr>
          <a:xfrm>
            <a:off x="1679577"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4" name="Content Placeholder 3">
            <a:extLst>
              <a:ext uri="{FF2B5EF4-FFF2-40B4-BE49-F238E27FC236}">
                <a16:creationId xmlns:a16="http://schemas.microsoft.com/office/drawing/2014/main" id="{86C19E49-342C-ED11-2D88-52E153DB79AF}"/>
              </a:ext>
            </a:extLst>
          </p:cNvPr>
          <p:cNvSpPr>
            <a:spLocks noGrp="1"/>
          </p:cNvSpPr>
          <p:nvPr>
            <p:ph sz="half" idx="2"/>
          </p:nvPr>
        </p:nvSpPr>
        <p:spPr>
          <a:xfrm>
            <a:off x="1679577" y="5010150"/>
            <a:ext cx="10315574"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5A99803-B327-3CB0-FECE-39CA2E2455C0}"/>
              </a:ext>
            </a:extLst>
          </p:cNvPr>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en-US"/>
              <a:t>Click to edit Master text styles</a:t>
            </a:r>
          </a:p>
        </p:txBody>
      </p:sp>
      <p:sp>
        <p:nvSpPr>
          <p:cNvPr id="6" name="Content Placeholder 5">
            <a:extLst>
              <a:ext uri="{FF2B5EF4-FFF2-40B4-BE49-F238E27FC236}">
                <a16:creationId xmlns:a16="http://schemas.microsoft.com/office/drawing/2014/main" id="{F913FB74-7DB8-94EE-1B9E-34DC30589809}"/>
              </a:ext>
            </a:extLst>
          </p:cNvPr>
          <p:cNvSpPr>
            <a:spLocks noGrp="1"/>
          </p:cNvSpPr>
          <p:nvPr>
            <p:ph sz="quarter" idx="4"/>
          </p:nvPr>
        </p:nvSpPr>
        <p:spPr>
          <a:xfrm>
            <a:off x="12344400" y="5010150"/>
            <a:ext cx="10366376" cy="736917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6FF24C35-0A3C-5692-2320-AF8A322DBD3C}"/>
              </a:ext>
            </a:extLst>
          </p:cNvPr>
          <p:cNvSpPr>
            <a:spLocks noGrp="1"/>
          </p:cNvSpPr>
          <p:nvPr>
            <p:ph type="dt" sz="half" idx="10"/>
          </p:nvPr>
        </p:nvSpPr>
        <p:spPr/>
        <p:txBody>
          <a:bodyPr/>
          <a:lstStyle/>
          <a:p>
            <a:fld id="{88381C69-4C8D-3B47-8E9C-6345C8191F2A}" type="datetimeFigureOut">
              <a:rPr lang="en-US" smtClean="0"/>
              <a:t>9/9/26</a:t>
            </a:fld>
            <a:endParaRPr lang="en-US" dirty="0"/>
          </a:p>
        </p:txBody>
      </p:sp>
      <p:sp>
        <p:nvSpPr>
          <p:cNvPr id="8" name="Footer Placeholder 7">
            <a:extLst>
              <a:ext uri="{FF2B5EF4-FFF2-40B4-BE49-F238E27FC236}">
                <a16:creationId xmlns:a16="http://schemas.microsoft.com/office/drawing/2014/main" id="{8043A34F-E9BE-E46E-E4A4-3CC92E63818D}"/>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3F10CCA5-B3A5-34CE-E99C-B8DE4DAEFA0C}"/>
              </a:ext>
            </a:extLst>
          </p:cNvPr>
          <p:cNvSpPr>
            <a:spLocks noGrp="1"/>
          </p:cNvSpPr>
          <p:nvPr>
            <p:ph type="sldNum" sz="quarter" idx="12"/>
          </p:nvPr>
        </p:nvSpPr>
        <p:spPr/>
        <p:txBody>
          <a:bodyPr/>
          <a:lstStyle/>
          <a:p>
            <a:fld id="{004B0141-DE53-7049-9BDC-C99D8BD64D34}" type="slidenum">
              <a:rPr lang="en-US" smtClean="0"/>
              <a:t>‹#›</a:t>
            </a:fld>
            <a:endParaRPr lang="en-US" dirty="0"/>
          </a:p>
        </p:txBody>
      </p:sp>
    </p:spTree>
    <p:extLst>
      <p:ext uri="{BB962C8B-B14F-4D97-AF65-F5344CB8AC3E}">
        <p14:creationId xmlns:p14="http://schemas.microsoft.com/office/powerpoint/2010/main" val="14155871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F27CD-A758-54D3-ADA4-4FB085D1DDC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C9959A2-FBA4-BBDC-1250-75667B629074}"/>
              </a:ext>
            </a:extLst>
          </p:cNvPr>
          <p:cNvSpPr>
            <a:spLocks noGrp="1"/>
          </p:cNvSpPr>
          <p:nvPr>
            <p:ph type="dt" sz="half" idx="10"/>
          </p:nvPr>
        </p:nvSpPr>
        <p:spPr/>
        <p:txBody>
          <a:bodyPr/>
          <a:lstStyle/>
          <a:p>
            <a:fld id="{88381C69-4C8D-3B47-8E9C-6345C8191F2A}" type="datetimeFigureOut">
              <a:rPr lang="en-US" smtClean="0"/>
              <a:t>9/9/26</a:t>
            </a:fld>
            <a:endParaRPr lang="en-US" dirty="0"/>
          </a:p>
        </p:txBody>
      </p:sp>
      <p:sp>
        <p:nvSpPr>
          <p:cNvPr id="4" name="Footer Placeholder 3">
            <a:extLst>
              <a:ext uri="{FF2B5EF4-FFF2-40B4-BE49-F238E27FC236}">
                <a16:creationId xmlns:a16="http://schemas.microsoft.com/office/drawing/2014/main" id="{92E1ECCA-4DAA-CC23-2124-A525BC4A5F6A}"/>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89230E0-5AB1-F069-A052-4CCCE71EE4B8}"/>
              </a:ext>
            </a:extLst>
          </p:cNvPr>
          <p:cNvSpPr>
            <a:spLocks noGrp="1"/>
          </p:cNvSpPr>
          <p:nvPr>
            <p:ph type="sldNum" sz="quarter" idx="12"/>
          </p:nvPr>
        </p:nvSpPr>
        <p:spPr/>
        <p:txBody>
          <a:bodyPr/>
          <a:lstStyle/>
          <a:p>
            <a:fld id="{004B0141-DE53-7049-9BDC-C99D8BD64D34}" type="slidenum">
              <a:rPr lang="en-US" smtClean="0"/>
              <a:t>‹#›</a:t>
            </a:fld>
            <a:endParaRPr lang="en-US" dirty="0"/>
          </a:p>
        </p:txBody>
      </p:sp>
    </p:spTree>
    <p:extLst>
      <p:ext uri="{BB962C8B-B14F-4D97-AF65-F5344CB8AC3E}">
        <p14:creationId xmlns:p14="http://schemas.microsoft.com/office/powerpoint/2010/main" val="12218661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A0A0DA7-F227-23B1-F4AC-02E52717A34A}"/>
              </a:ext>
            </a:extLst>
          </p:cNvPr>
          <p:cNvSpPr>
            <a:spLocks noGrp="1"/>
          </p:cNvSpPr>
          <p:nvPr>
            <p:ph type="dt" sz="half" idx="10"/>
          </p:nvPr>
        </p:nvSpPr>
        <p:spPr/>
        <p:txBody>
          <a:bodyPr/>
          <a:lstStyle/>
          <a:p>
            <a:fld id="{88381C69-4C8D-3B47-8E9C-6345C8191F2A}" type="datetimeFigureOut">
              <a:rPr lang="en-US" smtClean="0"/>
              <a:t>9/9/26</a:t>
            </a:fld>
            <a:endParaRPr lang="en-US" dirty="0"/>
          </a:p>
        </p:txBody>
      </p:sp>
      <p:sp>
        <p:nvSpPr>
          <p:cNvPr id="3" name="Footer Placeholder 2">
            <a:extLst>
              <a:ext uri="{FF2B5EF4-FFF2-40B4-BE49-F238E27FC236}">
                <a16:creationId xmlns:a16="http://schemas.microsoft.com/office/drawing/2014/main" id="{855A44A7-CCFC-B08B-61EA-C9007D68595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8A914B84-AB78-0812-BFBD-18B628E23B86}"/>
              </a:ext>
            </a:extLst>
          </p:cNvPr>
          <p:cNvSpPr>
            <a:spLocks noGrp="1"/>
          </p:cNvSpPr>
          <p:nvPr>
            <p:ph type="sldNum" sz="quarter" idx="12"/>
          </p:nvPr>
        </p:nvSpPr>
        <p:spPr/>
        <p:txBody>
          <a:bodyPr/>
          <a:lstStyle/>
          <a:p>
            <a:fld id="{004B0141-DE53-7049-9BDC-C99D8BD64D34}" type="slidenum">
              <a:rPr lang="en-US" smtClean="0"/>
              <a:t>‹#›</a:t>
            </a:fld>
            <a:endParaRPr lang="en-US" dirty="0"/>
          </a:p>
        </p:txBody>
      </p:sp>
    </p:spTree>
    <p:extLst>
      <p:ext uri="{BB962C8B-B14F-4D97-AF65-F5344CB8AC3E}">
        <p14:creationId xmlns:p14="http://schemas.microsoft.com/office/powerpoint/2010/main" val="352703038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FDA2FF-9736-A22F-C898-9F3DDA66CB31}"/>
              </a:ext>
            </a:extLst>
          </p:cNvPr>
          <p:cNvSpPr>
            <a:spLocks noGrp="1"/>
          </p:cNvSpPr>
          <p:nvPr>
            <p:ph type="title"/>
          </p:nvPr>
        </p:nvSpPr>
        <p:spPr>
          <a:xfrm>
            <a:off x="1679577" y="914400"/>
            <a:ext cx="7864474" cy="3200400"/>
          </a:xfrm>
        </p:spPr>
        <p:txBody>
          <a:bodyPr anchor="b"/>
          <a:lstStyle>
            <a:lvl1pPr>
              <a:defRPr sz="6400"/>
            </a:lvl1pPr>
          </a:lstStyle>
          <a:p>
            <a:r>
              <a:rPr lang="en-US"/>
              <a:t>Click to edit Master title style</a:t>
            </a:r>
          </a:p>
        </p:txBody>
      </p:sp>
      <p:sp>
        <p:nvSpPr>
          <p:cNvPr id="3" name="Content Placeholder 2">
            <a:extLst>
              <a:ext uri="{FF2B5EF4-FFF2-40B4-BE49-F238E27FC236}">
                <a16:creationId xmlns:a16="http://schemas.microsoft.com/office/drawing/2014/main" id="{40C9088B-EC5C-4937-9CBC-231183B79533}"/>
              </a:ext>
            </a:extLst>
          </p:cNvPr>
          <p:cNvSpPr>
            <a:spLocks noGrp="1"/>
          </p:cNvSpPr>
          <p:nvPr>
            <p:ph idx="1"/>
          </p:nvPr>
        </p:nvSpPr>
        <p:spPr>
          <a:xfrm>
            <a:off x="10366376" y="1974851"/>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A10A00D-AEE2-D6B6-E7D5-11C8D4C347F4}"/>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6258882C-CC87-BB19-8662-A34FDAA43D51}"/>
              </a:ext>
            </a:extLst>
          </p:cNvPr>
          <p:cNvSpPr>
            <a:spLocks noGrp="1"/>
          </p:cNvSpPr>
          <p:nvPr>
            <p:ph type="dt" sz="half" idx="10"/>
          </p:nvPr>
        </p:nvSpPr>
        <p:spPr/>
        <p:txBody>
          <a:bodyPr/>
          <a:lstStyle/>
          <a:p>
            <a:fld id="{88381C69-4C8D-3B47-8E9C-6345C8191F2A}" type="datetimeFigureOut">
              <a:rPr lang="en-US" smtClean="0"/>
              <a:t>9/9/26</a:t>
            </a:fld>
            <a:endParaRPr lang="en-US" dirty="0"/>
          </a:p>
        </p:txBody>
      </p:sp>
      <p:sp>
        <p:nvSpPr>
          <p:cNvPr id="6" name="Footer Placeholder 5">
            <a:extLst>
              <a:ext uri="{FF2B5EF4-FFF2-40B4-BE49-F238E27FC236}">
                <a16:creationId xmlns:a16="http://schemas.microsoft.com/office/drawing/2014/main" id="{652E0E49-D83A-678B-6377-F3E9B8638FF7}"/>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7AEE70F-B0CE-786C-90FF-7E93DC57CA8B}"/>
              </a:ext>
            </a:extLst>
          </p:cNvPr>
          <p:cNvSpPr>
            <a:spLocks noGrp="1"/>
          </p:cNvSpPr>
          <p:nvPr>
            <p:ph type="sldNum" sz="quarter" idx="12"/>
          </p:nvPr>
        </p:nvSpPr>
        <p:spPr/>
        <p:txBody>
          <a:bodyPr/>
          <a:lstStyle/>
          <a:p>
            <a:fld id="{004B0141-DE53-7049-9BDC-C99D8BD64D34}" type="slidenum">
              <a:rPr lang="en-US" smtClean="0"/>
              <a:t>‹#›</a:t>
            </a:fld>
            <a:endParaRPr lang="en-US" dirty="0"/>
          </a:p>
        </p:txBody>
      </p:sp>
    </p:spTree>
    <p:extLst>
      <p:ext uri="{BB962C8B-B14F-4D97-AF65-F5344CB8AC3E}">
        <p14:creationId xmlns:p14="http://schemas.microsoft.com/office/powerpoint/2010/main" val="33945525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03512-BF10-C38D-6E1F-D9FE93D61F53}"/>
              </a:ext>
            </a:extLst>
          </p:cNvPr>
          <p:cNvSpPr>
            <a:spLocks noGrp="1"/>
          </p:cNvSpPr>
          <p:nvPr>
            <p:ph type="title"/>
          </p:nvPr>
        </p:nvSpPr>
        <p:spPr>
          <a:xfrm>
            <a:off x="1679577" y="914400"/>
            <a:ext cx="7864474" cy="3200400"/>
          </a:xfrm>
        </p:spPr>
        <p:txBody>
          <a:bodyPr anchor="b"/>
          <a:lstStyle>
            <a:lvl1pPr>
              <a:defRPr sz="6400"/>
            </a:lvl1pPr>
          </a:lstStyle>
          <a:p>
            <a:r>
              <a:rPr lang="en-US"/>
              <a:t>Click to edit Master title style</a:t>
            </a:r>
          </a:p>
        </p:txBody>
      </p:sp>
      <p:sp>
        <p:nvSpPr>
          <p:cNvPr id="3" name="Picture Placeholder 2">
            <a:extLst>
              <a:ext uri="{FF2B5EF4-FFF2-40B4-BE49-F238E27FC236}">
                <a16:creationId xmlns:a16="http://schemas.microsoft.com/office/drawing/2014/main" id="{6DB9401F-D1BD-8ADB-13A3-83C35196CE0D}"/>
              </a:ext>
            </a:extLst>
          </p:cNvPr>
          <p:cNvSpPr>
            <a:spLocks noGrp="1"/>
          </p:cNvSpPr>
          <p:nvPr>
            <p:ph type="pic" idx="1"/>
          </p:nvPr>
        </p:nvSpPr>
        <p:spPr>
          <a:xfrm>
            <a:off x="10366376" y="1974851"/>
            <a:ext cx="12344400" cy="974725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en-US" dirty="0"/>
          </a:p>
        </p:txBody>
      </p:sp>
      <p:sp>
        <p:nvSpPr>
          <p:cNvPr id="4" name="Text Placeholder 3">
            <a:extLst>
              <a:ext uri="{FF2B5EF4-FFF2-40B4-BE49-F238E27FC236}">
                <a16:creationId xmlns:a16="http://schemas.microsoft.com/office/drawing/2014/main" id="{7C3FB047-20FA-F129-D154-2EBF7044C550}"/>
              </a:ext>
            </a:extLst>
          </p:cNvPr>
          <p:cNvSpPr>
            <a:spLocks noGrp="1"/>
          </p:cNvSpPr>
          <p:nvPr>
            <p:ph type="body" sz="half" idx="2"/>
          </p:nvPr>
        </p:nvSpPr>
        <p:spPr>
          <a:xfrm>
            <a:off x="1679577"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en-US"/>
              <a:t>Click to edit Master text styles</a:t>
            </a:r>
          </a:p>
        </p:txBody>
      </p:sp>
      <p:sp>
        <p:nvSpPr>
          <p:cNvPr id="5" name="Date Placeholder 4">
            <a:extLst>
              <a:ext uri="{FF2B5EF4-FFF2-40B4-BE49-F238E27FC236}">
                <a16:creationId xmlns:a16="http://schemas.microsoft.com/office/drawing/2014/main" id="{38E5AB0B-342C-8A07-13D6-E47FF41DB30C}"/>
              </a:ext>
            </a:extLst>
          </p:cNvPr>
          <p:cNvSpPr>
            <a:spLocks noGrp="1"/>
          </p:cNvSpPr>
          <p:nvPr>
            <p:ph type="dt" sz="half" idx="10"/>
          </p:nvPr>
        </p:nvSpPr>
        <p:spPr/>
        <p:txBody>
          <a:bodyPr/>
          <a:lstStyle/>
          <a:p>
            <a:fld id="{88381C69-4C8D-3B47-8E9C-6345C8191F2A}" type="datetimeFigureOut">
              <a:rPr lang="en-US" smtClean="0"/>
              <a:t>9/9/26</a:t>
            </a:fld>
            <a:endParaRPr lang="en-US" dirty="0"/>
          </a:p>
        </p:txBody>
      </p:sp>
      <p:sp>
        <p:nvSpPr>
          <p:cNvPr id="6" name="Footer Placeholder 5">
            <a:extLst>
              <a:ext uri="{FF2B5EF4-FFF2-40B4-BE49-F238E27FC236}">
                <a16:creationId xmlns:a16="http://schemas.microsoft.com/office/drawing/2014/main" id="{30C21C78-49C2-D5BA-5D5A-7CFF648C6C2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561B1A3F-B220-7D68-E24F-A63DAC4DE125}"/>
              </a:ext>
            </a:extLst>
          </p:cNvPr>
          <p:cNvSpPr>
            <a:spLocks noGrp="1"/>
          </p:cNvSpPr>
          <p:nvPr>
            <p:ph type="sldNum" sz="quarter" idx="12"/>
          </p:nvPr>
        </p:nvSpPr>
        <p:spPr/>
        <p:txBody>
          <a:bodyPr/>
          <a:lstStyle/>
          <a:p>
            <a:fld id="{004B0141-DE53-7049-9BDC-C99D8BD64D34}" type="slidenum">
              <a:rPr lang="en-US" smtClean="0"/>
              <a:t>‹#›</a:t>
            </a:fld>
            <a:endParaRPr lang="en-US" dirty="0"/>
          </a:p>
        </p:txBody>
      </p:sp>
    </p:spTree>
    <p:extLst>
      <p:ext uri="{BB962C8B-B14F-4D97-AF65-F5344CB8AC3E}">
        <p14:creationId xmlns:p14="http://schemas.microsoft.com/office/powerpoint/2010/main" val="47833033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CA6F0-436B-49B4-E9C9-5160BB2ADC2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B10D5BE-6427-2793-33F2-B817770F23B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48D406-CD34-5DDE-3E00-00CC8F9F800B}"/>
              </a:ext>
            </a:extLst>
          </p:cNvPr>
          <p:cNvSpPr>
            <a:spLocks noGrp="1"/>
          </p:cNvSpPr>
          <p:nvPr>
            <p:ph type="dt" sz="half" idx="10"/>
          </p:nvPr>
        </p:nvSpPr>
        <p:spPr/>
        <p:txBody>
          <a:bodyPr/>
          <a:lstStyle/>
          <a:p>
            <a:fld id="{88381C69-4C8D-3B47-8E9C-6345C8191F2A}" type="datetimeFigureOut">
              <a:rPr lang="en-US" smtClean="0"/>
              <a:t>9/9/26</a:t>
            </a:fld>
            <a:endParaRPr lang="en-US" dirty="0"/>
          </a:p>
        </p:txBody>
      </p:sp>
      <p:sp>
        <p:nvSpPr>
          <p:cNvPr id="5" name="Footer Placeholder 4">
            <a:extLst>
              <a:ext uri="{FF2B5EF4-FFF2-40B4-BE49-F238E27FC236}">
                <a16:creationId xmlns:a16="http://schemas.microsoft.com/office/drawing/2014/main" id="{660442BC-8638-4FD9-A17D-841BD1E9613F}"/>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459B383-DCD2-FF9A-F9BE-E410A0E0AFF6}"/>
              </a:ext>
            </a:extLst>
          </p:cNvPr>
          <p:cNvSpPr>
            <a:spLocks noGrp="1"/>
          </p:cNvSpPr>
          <p:nvPr>
            <p:ph type="sldNum" sz="quarter" idx="12"/>
          </p:nvPr>
        </p:nvSpPr>
        <p:spPr/>
        <p:txBody>
          <a:bodyPr/>
          <a:lstStyle/>
          <a:p>
            <a:fld id="{004B0141-DE53-7049-9BDC-C99D8BD64D34}" type="slidenum">
              <a:rPr lang="en-US" smtClean="0"/>
              <a:t>‹#›</a:t>
            </a:fld>
            <a:endParaRPr lang="en-US" dirty="0"/>
          </a:p>
        </p:txBody>
      </p:sp>
    </p:spTree>
    <p:extLst>
      <p:ext uri="{BB962C8B-B14F-4D97-AF65-F5344CB8AC3E}">
        <p14:creationId xmlns:p14="http://schemas.microsoft.com/office/powerpoint/2010/main" val="287208817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831543-1ADA-1044-4BB2-53A19527460E}"/>
              </a:ext>
            </a:extLst>
          </p:cNvPr>
          <p:cNvSpPr>
            <a:spLocks noGrp="1"/>
          </p:cNvSpPr>
          <p:nvPr>
            <p:ph type="title" orient="vert"/>
          </p:nvPr>
        </p:nvSpPr>
        <p:spPr>
          <a:xfrm>
            <a:off x="17449800" y="730250"/>
            <a:ext cx="5257800" cy="11623676"/>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1DB2E9C-080D-9789-DA9C-3C68CAF1D97E}"/>
              </a:ext>
            </a:extLst>
          </p:cNvPr>
          <p:cNvSpPr>
            <a:spLocks noGrp="1"/>
          </p:cNvSpPr>
          <p:nvPr>
            <p:ph type="body" orient="vert" idx="1"/>
          </p:nvPr>
        </p:nvSpPr>
        <p:spPr>
          <a:xfrm>
            <a:off x="1676400" y="730250"/>
            <a:ext cx="15468600" cy="1162367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92F02F0-25F1-477E-F050-FA8A4300F8F9}"/>
              </a:ext>
            </a:extLst>
          </p:cNvPr>
          <p:cNvSpPr>
            <a:spLocks noGrp="1"/>
          </p:cNvSpPr>
          <p:nvPr>
            <p:ph type="dt" sz="half" idx="10"/>
          </p:nvPr>
        </p:nvSpPr>
        <p:spPr/>
        <p:txBody>
          <a:bodyPr/>
          <a:lstStyle/>
          <a:p>
            <a:fld id="{88381C69-4C8D-3B47-8E9C-6345C8191F2A}" type="datetimeFigureOut">
              <a:rPr lang="en-US" smtClean="0"/>
              <a:t>9/9/26</a:t>
            </a:fld>
            <a:endParaRPr lang="en-US" dirty="0"/>
          </a:p>
        </p:txBody>
      </p:sp>
      <p:sp>
        <p:nvSpPr>
          <p:cNvPr id="5" name="Footer Placeholder 4">
            <a:extLst>
              <a:ext uri="{FF2B5EF4-FFF2-40B4-BE49-F238E27FC236}">
                <a16:creationId xmlns:a16="http://schemas.microsoft.com/office/drawing/2014/main" id="{E771B8C1-5722-2016-B487-1F9AC620845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0F102949-074B-FB04-1324-A3C7E6F9DC63}"/>
              </a:ext>
            </a:extLst>
          </p:cNvPr>
          <p:cNvSpPr>
            <a:spLocks noGrp="1"/>
          </p:cNvSpPr>
          <p:nvPr>
            <p:ph type="sldNum" sz="quarter" idx="12"/>
          </p:nvPr>
        </p:nvSpPr>
        <p:spPr/>
        <p:txBody>
          <a:bodyPr/>
          <a:lstStyle/>
          <a:p>
            <a:fld id="{004B0141-DE53-7049-9BDC-C99D8BD64D34}" type="slidenum">
              <a:rPr lang="en-US" smtClean="0"/>
              <a:t>‹#›</a:t>
            </a:fld>
            <a:endParaRPr lang="en-US" dirty="0"/>
          </a:p>
        </p:txBody>
      </p:sp>
    </p:spTree>
    <p:extLst>
      <p:ext uri="{BB962C8B-B14F-4D97-AF65-F5344CB8AC3E}">
        <p14:creationId xmlns:p14="http://schemas.microsoft.com/office/powerpoint/2010/main" val="118091807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Title">
    <p:spTree>
      <p:nvGrpSpPr>
        <p:cNvPr id="1" name=""/>
        <p:cNvGrpSpPr/>
        <p:nvPr/>
      </p:nvGrpSpPr>
      <p:grpSpPr>
        <a:xfrm>
          <a:off x="0" y="0"/>
          <a:ext cx="0" cy="0"/>
          <a:chOff x="0" y="0"/>
          <a:chExt cx="0" cy="0"/>
        </a:xfrm>
      </p:grpSpPr>
      <p:sp>
        <p:nvSpPr>
          <p:cNvPr id="11" name="Body Level One…"/>
          <p:cNvSpPr txBox="1">
            <a:spLocks noGrp="1"/>
          </p:cNvSpPr>
          <p:nvPr>
            <p:ph type="body" sz="quarter" idx="1" hasCustomPrompt="1"/>
          </p:nvPr>
        </p:nvSpPr>
        <p:spPr>
          <a:xfrm>
            <a:off x="1201340" y="11859862"/>
            <a:ext cx="21971004" cy="636980"/>
          </a:xfrm>
          <a:prstGeom prst="rect">
            <a:avLst/>
          </a:prstGeom>
        </p:spPr>
        <p:txBody>
          <a:bodyPr lIns="45718" tIns="45718" rIns="45718" bIns="45718" numCol="1" spcCol="38100"/>
          <a:lstStyle>
            <a:lvl1pPr marL="0" indent="0" defTabSz="825500">
              <a:lnSpc>
                <a:spcPct val="100000"/>
              </a:lnSpc>
              <a:spcBef>
                <a:spcPts val="0"/>
              </a:spcBef>
              <a:buSzTx/>
              <a:buNone/>
              <a:defRPr sz="3600" b="1"/>
            </a:lvl1pPr>
            <a:lvl2pPr marL="1066800" indent="-457200" defTabSz="825500">
              <a:lnSpc>
                <a:spcPct val="100000"/>
              </a:lnSpc>
              <a:spcBef>
                <a:spcPts val="0"/>
              </a:spcBef>
              <a:defRPr sz="3600" b="1"/>
            </a:lvl2pPr>
            <a:lvl3pPr marL="1676400" indent="-457200" defTabSz="825500">
              <a:lnSpc>
                <a:spcPct val="100000"/>
              </a:lnSpc>
              <a:spcBef>
                <a:spcPts val="0"/>
              </a:spcBef>
              <a:defRPr sz="3600" b="1"/>
            </a:lvl3pPr>
            <a:lvl4pPr marL="2286000" indent="-457200" defTabSz="825500">
              <a:lnSpc>
                <a:spcPct val="100000"/>
              </a:lnSpc>
              <a:spcBef>
                <a:spcPts val="0"/>
              </a:spcBef>
              <a:defRPr sz="3600" b="1"/>
            </a:lvl4pPr>
            <a:lvl5pPr marL="2895600" indent="-457200" defTabSz="825500">
              <a:lnSpc>
                <a:spcPct val="100000"/>
              </a:lnSpc>
              <a:spcBef>
                <a:spcPts val="0"/>
              </a:spcBef>
              <a:defRPr sz="3600" b="1"/>
            </a:lvl5pPr>
          </a:lstStyle>
          <a:p>
            <a:r>
              <a:t>Author and Date</a:t>
            </a:r>
          </a:p>
          <a:p>
            <a:pPr lvl="1"/>
            <a:endParaRPr/>
          </a:p>
          <a:p>
            <a:pPr lvl="2"/>
            <a:endParaRPr/>
          </a:p>
          <a:p>
            <a:pPr lvl="3"/>
            <a:endParaRPr/>
          </a:p>
          <a:p>
            <a:pPr lvl="4"/>
            <a:endParaRPr/>
          </a:p>
        </p:txBody>
      </p:sp>
      <p:sp>
        <p:nvSpPr>
          <p:cNvPr id="12" name="Presentation Title"/>
          <p:cNvSpPr txBox="1">
            <a:spLocks noGrp="1"/>
          </p:cNvSpPr>
          <p:nvPr>
            <p:ph type="title" hasCustomPrompt="1"/>
          </p:nvPr>
        </p:nvSpPr>
        <p:spPr>
          <a:xfrm>
            <a:off x="1206497" y="2574993"/>
            <a:ext cx="21971006" cy="4648202"/>
          </a:xfrm>
          <a:prstGeom prst="rect">
            <a:avLst/>
          </a:prstGeom>
        </p:spPr>
        <p:txBody>
          <a:bodyPr anchor="b"/>
          <a:lstStyle>
            <a:lvl1pPr>
              <a:defRPr sz="11600" spc="-232"/>
            </a:lvl1pPr>
          </a:lstStyle>
          <a:p>
            <a:r>
              <a:t>Presentation Title</a:t>
            </a:r>
          </a:p>
        </p:txBody>
      </p:sp>
      <p:sp>
        <p:nvSpPr>
          <p:cNvPr id="13" name="Body Level One…"/>
          <p:cNvSpPr txBox="1">
            <a:spLocks noGrp="1"/>
          </p:cNvSpPr>
          <p:nvPr>
            <p:ph type="body" sz="quarter" idx="21" hasCustomPrompt="1"/>
          </p:nvPr>
        </p:nvSpPr>
        <p:spPr>
          <a:xfrm>
            <a:off x="1201343" y="7223191"/>
            <a:ext cx="21971002" cy="1905002"/>
          </a:xfrm>
          <a:prstGeom prst="rect">
            <a:avLst/>
          </a:prstGeom>
        </p:spPr>
        <p:txBody>
          <a:bodyPr numCol="1" spcCol="38100"/>
          <a:lstStyle>
            <a:lvl1pPr marL="0" indent="0" defTabSz="825500">
              <a:lnSpc>
                <a:spcPct val="100000"/>
              </a:lnSpc>
              <a:spcBef>
                <a:spcPts val="0"/>
              </a:spcBef>
              <a:buSzTx/>
              <a:buNone/>
              <a:defRPr sz="5500" b="1"/>
            </a:lvl1pPr>
          </a:lstStyle>
          <a:p>
            <a:r>
              <a:t>Presentation Subtitle</a:t>
            </a:r>
          </a:p>
        </p:txBody>
      </p:sp>
      <p:sp>
        <p:nvSpPr>
          <p:cNvPr id="14" name="Slide Number"/>
          <p:cNvSpPr txBox="1">
            <a:spLocks noGrp="1"/>
          </p:cNvSpPr>
          <p:nvPr>
            <p:ph type="sldNum" sz="quarter" idx="2"/>
          </p:nvPr>
        </p:nvSpPr>
        <p:spPr>
          <a:prstGeom prst="rect">
            <a:avLst/>
          </a:prstGeom>
        </p:spPr>
        <p:txBody>
          <a:bodyPr/>
          <a:lstStyle/>
          <a:p>
            <a:fld id="{86CB4B4D-7CA3-9044-876B-883B54F8677D}" type="slidenum">
              <a:rPr/>
              <a:t>‹#›</a:t>
            </a:fld>
            <a:endParaRPr dirty="0"/>
          </a:p>
        </p:txBody>
      </p:sp>
    </p:spTree>
    <p:extLst>
      <p:ext uri="{BB962C8B-B14F-4D97-AF65-F5344CB8AC3E}">
        <p14:creationId xmlns:p14="http://schemas.microsoft.com/office/powerpoint/2010/main" val="2814964002"/>
      </p:ext>
    </p:extLst>
  </p:cSld>
  <p:clrMapOvr>
    <a:masterClrMapping/>
  </p:clrMapOvr>
  <p:transition spd="med"/>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4.xml"/><Relationship Id="rId13" Type="http://schemas.openxmlformats.org/officeDocument/2006/relationships/theme" Target="../theme/theme2.xml"/><Relationship Id="rId3" Type="http://schemas.openxmlformats.org/officeDocument/2006/relationships/slideLayout" Target="../slideLayouts/slideLayout9.xml"/><Relationship Id="rId7" Type="http://schemas.openxmlformats.org/officeDocument/2006/relationships/slideLayout" Target="../slideLayouts/slideLayout13.xml"/><Relationship Id="rId12" Type="http://schemas.openxmlformats.org/officeDocument/2006/relationships/slideLayout" Target="../slideLayouts/slideLayout18.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11" Type="http://schemas.openxmlformats.org/officeDocument/2006/relationships/slideLayout" Target="../slideLayouts/slideLayout17.xml"/><Relationship Id="rId5" Type="http://schemas.openxmlformats.org/officeDocument/2006/relationships/slideLayout" Target="../slideLayouts/slideLayout11.xml"/><Relationship Id="rId10" Type="http://schemas.openxmlformats.org/officeDocument/2006/relationships/slideLayout" Target="../slideLayouts/slideLayout16.xml"/><Relationship Id="rId4" Type="http://schemas.openxmlformats.org/officeDocument/2006/relationships/slideLayout" Target="../slideLayouts/slideLayout10.xml"/><Relationship Id="rId9"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Body Level One…"/>
          <p:cNvSpPr txBox="1">
            <a:spLocks noGrp="1"/>
          </p:cNvSpPr>
          <p:nvPr>
            <p:ph type="body" idx="1" hasCustomPrompt="1"/>
          </p:nvPr>
        </p:nvSpPr>
        <p:spPr>
          <a:xfrm>
            <a:off x="1206500" y="4248503"/>
            <a:ext cx="21971000" cy="825601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numCol="2" spcCol="1098550">
            <a:normAutofit/>
          </a:bodyPr>
          <a:lstStyle/>
          <a:p>
            <a:r>
              <a:t>Slide bullet text</a:t>
            </a:r>
          </a:p>
          <a:p>
            <a:pPr lvl="1"/>
            <a:endParaRPr/>
          </a:p>
          <a:p>
            <a:pPr lvl="2"/>
            <a:endParaRPr/>
          </a:p>
          <a:p>
            <a:pPr lvl="3"/>
            <a:endParaRPr/>
          </a:p>
          <a:p>
            <a:pPr lvl="4"/>
            <a:endParaRPr/>
          </a:p>
        </p:txBody>
      </p:sp>
      <p:sp>
        <p:nvSpPr>
          <p:cNvPr id="3" name="Title Text"/>
          <p:cNvSpPr txBox="1">
            <a:spLocks noGrp="1"/>
          </p:cNvSpPr>
          <p:nvPr>
            <p:ph type="title"/>
          </p:nvPr>
        </p:nvSpPr>
        <p:spPr>
          <a:xfrm>
            <a:off x="3653366" y="2743200"/>
            <a:ext cx="19507201" cy="1505304"/>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Title Text</a:t>
            </a:r>
          </a:p>
        </p:txBody>
      </p:sp>
      <p:sp>
        <p:nvSpPr>
          <p:cNvPr id="4" name="Slide Number"/>
          <p:cNvSpPr txBox="1">
            <a:spLocks noGrp="1"/>
          </p:cNvSpPr>
          <p:nvPr>
            <p:ph type="sldNum" sz="quarter" idx="2"/>
          </p:nvPr>
        </p:nvSpPr>
        <p:spPr>
          <a:xfrm>
            <a:off x="12001500" y="13080999"/>
            <a:ext cx="368504" cy="374600"/>
          </a:xfrm>
          <a:prstGeom prst="rect">
            <a:avLst/>
          </a:prstGeom>
          <a:ln w="12700">
            <a:miter lim="400000"/>
          </a:ln>
        </p:spPr>
        <p:txBody>
          <a:bodyPr wrap="none" lIns="50800" tIns="50800" rIns="50800" bIns="50800" anchor="b">
            <a:spAutoFit/>
          </a:bodyPr>
          <a:lstStyle>
            <a:lvl1pPr defTabSz="584200">
              <a:defRPr sz="1800">
                <a:solidFill>
                  <a:srgbClr val="000000"/>
                </a:solidFill>
              </a:defRPr>
            </a:lvl1pPr>
          </a:lstStyle>
          <a:p>
            <a:fld id="{86CB4B4D-7CA3-9044-876B-883B54F8677D}" type="slidenum">
              <a:rPr/>
              <a:t>‹#›</a:t>
            </a:fld>
            <a:endParaRPr dirty="0"/>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59" r:id="rId3"/>
    <p:sldLayoutId id="2147483660" r:id="rId4"/>
    <p:sldLayoutId id="2147483662" r:id="rId5"/>
    <p:sldLayoutId id="2147483666" r:id="rId6"/>
  </p:sldLayoutIdLst>
  <p:transition spd="med"/>
  <p:txStyles>
    <p:titleStyle>
      <a:lvl1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1pPr>
      <a:lvl2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p:titleStyle>
    <p:bodyStyle>
      <a:lvl1pPr marL="609600" marR="0" indent="-609600" algn="l" defTabSz="2438337"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1pPr>
      <a:lvl2pPr marL="1219200" marR="0" indent="-609600" algn="l" defTabSz="2438337"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2pPr>
      <a:lvl3pPr marL="1828800" marR="0" indent="-609600" algn="l" defTabSz="2438337"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3pPr>
      <a:lvl4pPr marL="2438400" marR="0" indent="-609600" algn="l" defTabSz="2438337"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4pPr>
      <a:lvl5pPr marL="3048000" marR="0" indent="-609600" algn="l" defTabSz="2438337"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5pPr>
      <a:lvl6pPr marL="3657600" marR="0" indent="-609600" algn="l" defTabSz="2438337"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6pPr>
      <a:lvl7pPr marL="4267200" marR="0" indent="-609600" algn="l" defTabSz="2438337"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7pPr>
      <a:lvl8pPr marL="4876800" marR="0" indent="-609600" algn="l" defTabSz="2438337"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8pPr>
      <a:lvl9pPr marL="5486400" marR="0" indent="-609600" algn="l" defTabSz="2438337" rtl="0" eaLnBrk="1" latinLnBrk="0" hangingPunct="1">
        <a:lnSpc>
          <a:spcPct val="90000"/>
        </a:lnSpc>
        <a:spcBef>
          <a:spcPts val="4500"/>
        </a:spcBef>
        <a:spcAft>
          <a:spcPts val="0"/>
        </a:spcAft>
        <a:buClrTx/>
        <a:buSzPct val="123000"/>
        <a:buFontTx/>
        <a:buChar char="•"/>
        <a:tabLst/>
        <a:defRPr sz="4800" b="0" i="0" u="none" strike="noStrike" cap="none" spc="0" baseline="0">
          <a:solidFill>
            <a:srgbClr val="000000"/>
          </a:solidFill>
          <a:uFillTx/>
          <a:latin typeface="+mj-lt"/>
          <a:ea typeface="+mj-ea"/>
          <a:cs typeface="+mj-cs"/>
          <a:sym typeface="Helvetica Neue"/>
        </a:defRPr>
      </a:lvl9pPr>
    </p:bodyStyle>
    <p:otherStyle>
      <a:lvl1pPr marL="0" marR="0" indent="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1pPr>
      <a:lvl2pPr marL="0" marR="0" indent="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2pPr>
      <a:lvl3pPr marL="0" marR="0" indent="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3pPr>
      <a:lvl4pPr marL="0" marR="0" indent="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4pPr>
      <a:lvl5pPr marL="0" marR="0" indent="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5pPr>
      <a:lvl6pPr marL="0" marR="0" indent="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6pPr>
      <a:lvl7pPr marL="0" marR="0" indent="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7pPr>
      <a:lvl8pPr marL="0" marR="0" indent="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8pPr>
      <a:lvl9pPr marL="0" marR="0" indent="0" algn="ctr" defTabSz="584200" rtl="0" eaLnBrk="1" latinLnBrk="0" hangingPunct="1">
        <a:lnSpc>
          <a:spcPct val="100000"/>
        </a:lnSpc>
        <a:spcBef>
          <a:spcPts val="0"/>
        </a:spcBef>
        <a:spcAft>
          <a:spcPts val="0"/>
        </a:spcAft>
        <a:buClrTx/>
        <a:buSzTx/>
        <a:buFontTx/>
        <a:buNone/>
        <a:tabLst/>
        <a:defRPr sz="1800" b="0" i="0" u="none" strike="noStrike" cap="none" spc="0" baseline="0">
          <a:solidFill>
            <a:schemeClr val="tx1"/>
          </a:solidFill>
          <a:uFillTx/>
          <a:latin typeface="+mn-lt"/>
          <a:ea typeface="+mn-ea"/>
          <a:cs typeface="+mn-cs"/>
          <a:sym typeface="Helvetica Neue"/>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B09321F-6BB0-1C00-CFA0-827D339E07BD}"/>
              </a:ext>
            </a:extLst>
          </p:cNvPr>
          <p:cNvSpPr>
            <a:spLocks noGrp="1"/>
          </p:cNvSpPr>
          <p:nvPr>
            <p:ph type="title"/>
          </p:nvPr>
        </p:nvSpPr>
        <p:spPr>
          <a:xfrm>
            <a:off x="1676400" y="730251"/>
            <a:ext cx="21031200" cy="265112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248A73D-2DBC-6DA3-80E8-182AC6449C9B}"/>
              </a:ext>
            </a:extLst>
          </p:cNvPr>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67DB43-C3FB-E071-FF65-1624732DD4C6}"/>
              </a:ext>
            </a:extLst>
          </p:cNvPr>
          <p:cNvSpPr>
            <a:spLocks noGrp="1"/>
          </p:cNvSpPr>
          <p:nvPr>
            <p:ph type="dt" sz="half" idx="2"/>
          </p:nvPr>
        </p:nvSpPr>
        <p:spPr>
          <a:xfrm>
            <a:off x="1676400" y="12712701"/>
            <a:ext cx="5486400" cy="730250"/>
          </a:xfrm>
          <a:prstGeom prst="rect">
            <a:avLst/>
          </a:prstGeom>
        </p:spPr>
        <p:txBody>
          <a:bodyPr vert="horz" lIns="91440" tIns="45720" rIns="91440" bIns="45720" rtlCol="0" anchor="ctr"/>
          <a:lstStyle>
            <a:lvl1pPr algn="l">
              <a:defRPr sz="2400">
                <a:solidFill>
                  <a:schemeClr val="tx1">
                    <a:tint val="75000"/>
                  </a:schemeClr>
                </a:solidFill>
              </a:defRPr>
            </a:lvl1pPr>
          </a:lstStyle>
          <a:p>
            <a:fld id="{88381C69-4C8D-3B47-8E9C-6345C8191F2A}" type="datetimeFigureOut">
              <a:rPr lang="en-US" smtClean="0"/>
              <a:t>9/9/26</a:t>
            </a:fld>
            <a:endParaRPr lang="en-US" dirty="0"/>
          </a:p>
        </p:txBody>
      </p:sp>
      <p:sp>
        <p:nvSpPr>
          <p:cNvPr id="5" name="Footer Placeholder 4">
            <a:extLst>
              <a:ext uri="{FF2B5EF4-FFF2-40B4-BE49-F238E27FC236}">
                <a16:creationId xmlns:a16="http://schemas.microsoft.com/office/drawing/2014/main" id="{D91AA4DF-4795-A00A-ED6A-170ECABB6B60}"/>
              </a:ext>
            </a:extLst>
          </p:cNvPr>
          <p:cNvSpPr>
            <a:spLocks noGrp="1"/>
          </p:cNvSpPr>
          <p:nvPr>
            <p:ph type="ftr" sz="quarter" idx="3"/>
          </p:nvPr>
        </p:nvSpPr>
        <p:spPr>
          <a:xfrm>
            <a:off x="8077200" y="12712701"/>
            <a:ext cx="8229600" cy="730250"/>
          </a:xfrm>
          <a:prstGeom prst="rect">
            <a:avLst/>
          </a:prstGeom>
        </p:spPr>
        <p:txBody>
          <a:bodyPr vert="horz" lIns="91440" tIns="45720" rIns="91440" bIns="45720" rtlCol="0" anchor="ctr"/>
          <a:lstStyle>
            <a:lvl1pPr algn="ctr">
              <a:defRPr sz="24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9ABBD01E-5DDB-6FA1-A2A8-E49D649AB2AF}"/>
              </a:ext>
            </a:extLst>
          </p:cNvPr>
          <p:cNvSpPr>
            <a:spLocks noGrp="1"/>
          </p:cNvSpPr>
          <p:nvPr>
            <p:ph type="sldNum" sz="quarter" idx="4"/>
          </p:nvPr>
        </p:nvSpPr>
        <p:spPr>
          <a:xfrm>
            <a:off x="17221200" y="12712701"/>
            <a:ext cx="5486400" cy="730250"/>
          </a:xfrm>
          <a:prstGeom prst="rect">
            <a:avLst/>
          </a:prstGeom>
        </p:spPr>
        <p:txBody>
          <a:bodyPr vert="horz" lIns="91440" tIns="45720" rIns="91440" bIns="45720" rtlCol="0" anchor="ctr"/>
          <a:lstStyle>
            <a:lvl1pPr algn="r">
              <a:defRPr sz="2400">
                <a:solidFill>
                  <a:schemeClr val="tx1">
                    <a:tint val="75000"/>
                  </a:schemeClr>
                </a:solidFill>
              </a:defRPr>
            </a:lvl1pPr>
          </a:lstStyle>
          <a:p>
            <a:fld id="{004B0141-DE53-7049-9BDC-C99D8BD64D34}" type="slidenum">
              <a:rPr lang="en-US" smtClean="0"/>
              <a:t>‹#›</a:t>
            </a:fld>
            <a:endParaRPr lang="en-US" dirty="0"/>
          </a:p>
        </p:txBody>
      </p:sp>
    </p:spTree>
    <p:extLst>
      <p:ext uri="{BB962C8B-B14F-4D97-AF65-F5344CB8AC3E}">
        <p14:creationId xmlns:p14="http://schemas.microsoft.com/office/powerpoint/2010/main" val="338430734"/>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Lst>
  <p:txStyles>
    <p:titleStyle>
      <a:lvl1pPr algn="l" defTabSz="1828800" rtl="0" eaLnBrk="1" latinLnBrk="0" hangingPunct="1">
        <a:lnSpc>
          <a:spcPct val="90000"/>
        </a:lnSpc>
        <a:spcBef>
          <a:spcPct val="0"/>
        </a:spcBef>
        <a:buNone/>
        <a:defRPr sz="8800" kern="1200">
          <a:solidFill>
            <a:schemeClr val="tx1"/>
          </a:solidFill>
          <a:latin typeface="+mj-lt"/>
          <a:ea typeface="+mj-ea"/>
          <a:cs typeface="+mj-cs"/>
        </a:defRPr>
      </a:lvl1pPr>
    </p:titleStyle>
    <p:bodyStyle>
      <a:lvl1pPr marL="457200" indent="-457200" algn="l" defTabSz="1828800" rtl="0" eaLnBrk="1" latinLnBrk="0" hangingPunct="1">
        <a:lnSpc>
          <a:spcPct val="90000"/>
        </a:lnSpc>
        <a:spcBef>
          <a:spcPts val="2000"/>
        </a:spcBef>
        <a:buFont typeface="Arial" panose="020B0604020202020204" pitchFamily="34" charset="0"/>
        <a:buChar char="•"/>
        <a:defRPr sz="5600" kern="1200">
          <a:solidFill>
            <a:schemeClr val="tx1"/>
          </a:solidFill>
          <a:latin typeface="+mn-lt"/>
          <a:ea typeface="+mn-ea"/>
          <a:cs typeface="+mn-cs"/>
        </a:defRPr>
      </a:lvl1pPr>
      <a:lvl2pPr marL="1371600" indent="-457200" algn="l" defTabSz="1828800" rtl="0" eaLnBrk="1" latinLnBrk="0" hangingPunct="1">
        <a:lnSpc>
          <a:spcPct val="90000"/>
        </a:lnSpc>
        <a:spcBef>
          <a:spcPts val="1000"/>
        </a:spcBef>
        <a:buFont typeface="Arial" panose="020B0604020202020204" pitchFamily="34" charset="0"/>
        <a:buChar char="•"/>
        <a:defRPr sz="4800" kern="1200">
          <a:solidFill>
            <a:schemeClr val="tx1"/>
          </a:solidFill>
          <a:latin typeface="+mn-lt"/>
          <a:ea typeface="+mn-ea"/>
          <a:cs typeface="+mn-cs"/>
        </a:defRPr>
      </a:lvl2pPr>
      <a:lvl3pPr marL="2286000" indent="-457200" algn="l" defTabSz="1828800" rtl="0" eaLnBrk="1" latinLnBrk="0" hangingPunct="1">
        <a:lnSpc>
          <a:spcPct val="90000"/>
        </a:lnSpc>
        <a:spcBef>
          <a:spcPts val="1000"/>
        </a:spcBef>
        <a:buFont typeface="Arial" panose="020B0604020202020204" pitchFamily="34" charset="0"/>
        <a:buChar char="•"/>
        <a:defRPr sz="4000" kern="1200">
          <a:solidFill>
            <a:schemeClr val="tx1"/>
          </a:solidFill>
          <a:latin typeface="+mn-lt"/>
          <a:ea typeface="+mn-ea"/>
          <a:cs typeface="+mn-cs"/>
        </a:defRPr>
      </a:lvl3pPr>
      <a:lvl4pPr marL="3200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4pPr>
      <a:lvl5pPr marL="41148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5pPr>
      <a:lvl6pPr marL="50292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ts val="1000"/>
        </a:spcBef>
        <a:buFont typeface="Arial" panose="020B0604020202020204" pitchFamily="34" charset="0"/>
        <a:buChar char="•"/>
        <a:defRPr sz="3600" kern="1200">
          <a:solidFill>
            <a:schemeClr val="tx1"/>
          </a:solidFill>
          <a:latin typeface="+mn-lt"/>
          <a:ea typeface="+mn-ea"/>
          <a:cs typeface="+mn-cs"/>
        </a:defRPr>
      </a:lvl9pPr>
    </p:bodyStyle>
    <p:otherStyle>
      <a:defPPr>
        <a:defRPr lang="en-US"/>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hyperlink" Target="https://www.surveymonkey.com/r/5YZQQD3" TargetMode="External"/><Relationship Id="rId2" Type="http://schemas.openxmlformats.org/officeDocument/2006/relationships/notesSlide" Target="../notesSlides/notesSlide6.xml"/><Relationship Id="rId1" Type="http://schemas.openxmlformats.org/officeDocument/2006/relationships/slideLayout" Target="../slideLayouts/slideLayout8.xml"/><Relationship Id="rId5" Type="http://schemas.openxmlformats.org/officeDocument/2006/relationships/image" Target="../media/image1.png"/><Relationship Id="rId4" Type="http://schemas.openxmlformats.org/officeDocument/2006/relationships/hyperlink" Target="https://dogwoodhealthtrust.org/grants-help-desk/"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hyperlink" Target="https://www.rawpixel.com/image/469983/free-illustration-vector-book-storytelling-family"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hyperlink" Target="https://blog.chapter.pub/narrative-techniques/"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hyperlink" Target="https://www.u3a.org.uk/latest-news/u3a-short-story-competition-2026-winner?highlight=WzIwMjZd" TargetMode="External"/></Relationships>
</file>

<file path=ppt/slides/_rels/slide14.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hyperlink" Target="https://biblicalpreaching.net/category/genre/"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16.png"/></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www.psychiatry.org/psychiatrists/diversity/education/best-practice-highlights/working-with-appalachian-patients" TargetMode="Externa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hyperlink" Target="https://www.countyhealthrankings.org/" TargetMode="External"/><Relationship Id="rId2" Type="http://schemas.openxmlformats.org/officeDocument/2006/relationships/image" Target="../media/image20.png"/><Relationship Id="rId1" Type="http://schemas.openxmlformats.org/officeDocument/2006/relationships/slideLayout" Target="../slideLayouts/slideLayout6.xml"/><Relationship Id="rId4" Type="http://schemas.openxmlformats.org/officeDocument/2006/relationships/image" Target="../media/image21.png"/></Relationships>
</file>

<file path=ppt/slides/_rels/slide38.xml.rels><?xml version="1.0" encoding="UTF-8" standalone="yes"?>
<Relationships xmlns="http://schemas.openxmlformats.org/package/2006/relationships"><Relationship Id="rId3" Type="http://schemas.openxmlformats.org/officeDocument/2006/relationships/hyperlink" Target="https://www.wnchn.org/" TargetMode="External"/><Relationship Id="rId2" Type="http://schemas.openxmlformats.org/officeDocument/2006/relationships/image" Target="../media/image1.png"/><Relationship Id="rId1" Type="http://schemas.openxmlformats.org/officeDocument/2006/relationships/slideLayout" Target="../slideLayouts/slideLayout6.xml"/><Relationship Id="rId4" Type="http://schemas.openxmlformats.org/officeDocument/2006/relationships/image" Target="../media/image22.jpg"/></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hyperlink" Target="https://www.arc.gov/report/an-analysis-ofmental-health-and-substance-abuse-disparities-access-to-treatment-services-in-theappalachian-region/" TargetMode="External"/><Relationship Id="rId2" Type="http://schemas.openxmlformats.org/officeDocument/2006/relationships/hyperlink" Target="https://www.psychiatry.org/psychiatrists/diversity/education/best-practice-highlights/working-with-appalachian-patients" TargetMode="External"/><Relationship Id="rId1" Type="http://schemas.openxmlformats.org/officeDocument/2006/relationships/slideLayout" Target="../slideLayouts/slideLayout6.xml"/><Relationship Id="rId6" Type="http://schemas.openxmlformats.org/officeDocument/2006/relationships/image" Target="../media/image27.png"/><Relationship Id="rId5" Type="http://schemas.openxmlformats.org/officeDocument/2006/relationships/image" Target="../media/image1.png"/><Relationship Id="rId4" Type="http://schemas.openxmlformats.org/officeDocument/2006/relationships/hyperlink" Target="https://www.sciencedirect.com/science/article/abs/pii/S0955395920300451"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hyperlink" Target="https://www.commerce.nc.gov/news/the-lead-feed/labor-market-impacts-hurricane-helene?" TargetMode="External"/><Relationship Id="rId4" Type="http://schemas.openxmlformats.org/officeDocument/2006/relationships/hyperlink" Target="https://www.osbm.nc.gov/hurricane-helene-dna/open" TargetMode="External"/></Relationships>
</file>

<file path=ppt/slides/_rels/slide46.xml.rels><?xml version="1.0" encoding="UTF-8" standalone="yes"?>
<Relationships xmlns="http://schemas.openxmlformats.org/package/2006/relationships"><Relationship Id="rId3" Type="http://schemas.openxmlformats.org/officeDocument/2006/relationships/hyperlink" Target="mailto:Louise.mathias@innovativefundingpartners.com" TargetMode="External"/><Relationship Id="rId2" Type="http://schemas.openxmlformats.org/officeDocument/2006/relationships/notesSlide" Target="../notesSlides/notesSlide10.xml"/><Relationship Id="rId1" Type="http://schemas.openxmlformats.org/officeDocument/2006/relationships/slideLayout" Target="../slideLayouts/slideLayout6.xml"/><Relationship Id="rId5" Type="http://schemas.openxmlformats.org/officeDocument/2006/relationships/image" Target="../media/image1.png"/><Relationship Id="rId4" Type="http://schemas.openxmlformats.org/officeDocument/2006/relationships/hyperlink" Target="mailto:Brian.Kelley@innovativefundingpartners.com" TargetMode="External"/></Relationships>
</file>

<file path=ppt/slides/_rels/slide4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 name="title of"/>
          <p:cNvSpPr txBox="1"/>
          <p:nvPr/>
        </p:nvSpPr>
        <p:spPr>
          <a:xfrm>
            <a:off x="4740442" y="4098270"/>
            <a:ext cx="18865516" cy="551946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lvl1pPr algn="l">
              <a:defRPr sz="4000" b="1" spc="398">
                <a:solidFill>
                  <a:srgbClr val="ECB547"/>
                </a:solidFill>
                <a:latin typeface="AcuminProWide-Semibold"/>
                <a:ea typeface="AcuminProWide-Semibold"/>
                <a:cs typeface="AcuminProWide-Semibold"/>
                <a:sym typeface="AcuminProWide-Semibold"/>
              </a:defRPr>
            </a:lvl1pPr>
          </a:lstStyle>
          <a:p>
            <a:r>
              <a:rPr lang="en-US" sz="8800" dirty="0"/>
              <a:t>Telling the Story of </a:t>
            </a:r>
          </a:p>
          <a:p>
            <a:r>
              <a:rPr lang="en-US" sz="8800" dirty="0"/>
              <a:t>Western North Carolina: </a:t>
            </a:r>
          </a:p>
          <a:p>
            <a:r>
              <a:rPr lang="en-US" sz="8800" dirty="0"/>
              <a:t>How to Write a Compelling Needs Section</a:t>
            </a:r>
          </a:p>
        </p:txBody>
      </p:sp>
      <p:pic>
        <p:nvPicPr>
          <p:cNvPr id="155" name="Image" descr="Image"/>
          <p:cNvPicPr>
            <a:picLocks noChangeAspect="1"/>
          </p:cNvPicPr>
          <p:nvPr/>
        </p:nvPicPr>
        <p:blipFill>
          <a:blip r:embed="rId2"/>
          <a:stretch>
            <a:fillRect/>
          </a:stretch>
        </p:blipFill>
        <p:spPr>
          <a:xfrm>
            <a:off x="1822816" y="5319487"/>
            <a:ext cx="2213357" cy="1916981"/>
          </a:xfrm>
          <a:prstGeom prst="rect">
            <a:avLst/>
          </a:prstGeom>
          <a:ln w="12700">
            <a:miter lim="400000"/>
          </a:ln>
        </p:spPr>
      </p:pic>
      <p:pic>
        <p:nvPicPr>
          <p:cNvPr id="3" name="Image" descr="Image">
            <a:extLst>
              <a:ext uri="{FF2B5EF4-FFF2-40B4-BE49-F238E27FC236}">
                <a16:creationId xmlns:a16="http://schemas.microsoft.com/office/drawing/2014/main" id="{25896D41-A052-332E-DA83-F3E3A9449DBA}"/>
              </a:ext>
            </a:extLst>
          </p:cNvPr>
          <p:cNvPicPr>
            <a:picLocks noChangeAspect="1"/>
          </p:cNvPicPr>
          <p:nvPr/>
        </p:nvPicPr>
        <p:blipFill>
          <a:blip r:embed="rId3"/>
          <a:stretch>
            <a:fillRect/>
          </a:stretch>
        </p:blipFill>
        <p:spPr>
          <a:xfrm>
            <a:off x="315355" y="546302"/>
            <a:ext cx="6855221" cy="1782859"/>
          </a:xfrm>
          <a:prstGeom prst="rect">
            <a:avLst/>
          </a:prstGeom>
          <a:ln w="12700">
            <a:miter lim="400000"/>
          </a:ln>
        </p:spPr>
      </p:pic>
      <p:sp>
        <p:nvSpPr>
          <p:cNvPr id="4" name="TextBox 3">
            <a:extLst>
              <a:ext uri="{FF2B5EF4-FFF2-40B4-BE49-F238E27FC236}">
                <a16:creationId xmlns:a16="http://schemas.microsoft.com/office/drawing/2014/main" id="{B53D6247-8CDF-6665-D164-B03F1F410F9C}"/>
              </a:ext>
            </a:extLst>
          </p:cNvPr>
          <p:cNvSpPr txBox="1"/>
          <p:nvPr/>
        </p:nvSpPr>
        <p:spPr>
          <a:xfrm>
            <a:off x="334844" y="12143776"/>
            <a:ext cx="7402668" cy="1025922"/>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r>
              <a:rPr kumimoji="0" lang="en-US" sz="6000" b="1" i="0" u="none" strike="noStrike" cap="none" spc="0" normalizeH="0" baseline="0" dirty="0">
                <a:ln>
                  <a:noFill/>
                </a:ln>
                <a:solidFill>
                  <a:schemeClr val="accent2">
                    <a:lumMod val="75000"/>
                  </a:schemeClr>
                </a:solidFill>
                <a:effectLst/>
                <a:uFillTx/>
                <a:latin typeface="+mj-lt"/>
                <a:ea typeface="+mj-ea"/>
                <a:cs typeface="+mj-cs"/>
                <a:sym typeface="Helvetica Neue"/>
              </a:rPr>
              <a:t>September 9</a:t>
            </a:r>
            <a:r>
              <a:rPr kumimoji="0" lang="en-US" sz="6000" b="1" i="0" u="none" strike="noStrike" cap="none" spc="0" normalizeH="0" baseline="30000" dirty="0">
                <a:ln>
                  <a:noFill/>
                </a:ln>
                <a:solidFill>
                  <a:schemeClr val="accent2">
                    <a:lumMod val="75000"/>
                  </a:schemeClr>
                </a:solidFill>
                <a:effectLst/>
                <a:uFillTx/>
                <a:latin typeface="+mj-lt"/>
                <a:ea typeface="+mj-ea"/>
                <a:cs typeface="+mj-cs"/>
                <a:sym typeface="Helvetica Neue"/>
              </a:rPr>
              <a:t>th</a:t>
            </a:r>
            <a:r>
              <a:rPr kumimoji="0" lang="en-US" sz="6000" b="1" i="0" u="none" strike="noStrike" cap="none" spc="0" normalizeH="0" baseline="0" dirty="0">
                <a:ln>
                  <a:noFill/>
                </a:ln>
                <a:solidFill>
                  <a:schemeClr val="accent2">
                    <a:lumMod val="75000"/>
                  </a:schemeClr>
                </a:solidFill>
                <a:effectLst/>
                <a:uFillTx/>
                <a:latin typeface="+mj-lt"/>
                <a:ea typeface="+mj-ea"/>
                <a:cs typeface="+mj-cs"/>
                <a:sym typeface="Helvetica Neue"/>
              </a:rPr>
              <a:t>, 2026</a:t>
            </a:r>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48074"/>
        </a:solidFill>
        <a:effectLst/>
      </p:bgPr>
    </p:bg>
    <p:spTree>
      <p:nvGrpSpPr>
        <p:cNvPr id="1" name=""/>
        <p:cNvGrpSpPr/>
        <p:nvPr/>
      </p:nvGrpSpPr>
      <p:grpSpPr>
        <a:xfrm>
          <a:off x="0" y="0"/>
          <a:ext cx="0" cy="0"/>
          <a:chOff x="0" y="0"/>
          <a:chExt cx="0" cy="0"/>
        </a:xfrm>
      </p:grpSpPr>
      <p:pic>
        <p:nvPicPr>
          <p:cNvPr id="157" name="Image" descr="Image"/>
          <p:cNvPicPr>
            <a:picLocks noChangeAspect="1"/>
          </p:cNvPicPr>
          <p:nvPr/>
        </p:nvPicPr>
        <p:blipFill>
          <a:blip r:embed="rId2"/>
          <a:stretch>
            <a:fillRect/>
          </a:stretch>
        </p:blipFill>
        <p:spPr>
          <a:xfrm>
            <a:off x="671322" y="5161283"/>
            <a:ext cx="4815077" cy="4168755"/>
          </a:xfrm>
          <a:prstGeom prst="rect">
            <a:avLst/>
          </a:prstGeom>
          <a:ln w="12700">
            <a:miter lim="400000"/>
          </a:ln>
        </p:spPr>
      </p:pic>
      <p:sp>
        <p:nvSpPr>
          <p:cNvPr id="158" name="section…"/>
          <p:cNvSpPr txBox="1"/>
          <p:nvPr/>
        </p:nvSpPr>
        <p:spPr>
          <a:xfrm>
            <a:off x="7215664" y="328628"/>
            <a:ext cx="10412274" cy="93544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50800" tIns="50800" rIns="50800" bIns="50800" anchor="ctr">
            <a:spAutoFit/>
          </a:bodyPr>
          <a:lstStyle/>
          <a:p>
            <a:pPr marL="0" marR="0" lvl="0" indent="0" algn="r" defTabSz="2438337" rtl="0" eaLnBrk="1" fontAlgn="auto" latinLnBrk="0" hangingPunct="0">
              <a:lnSpc>
                <a:spcPct val="80000"/>
              </a:lnSpc>
              <a:spcBef>
                <a:spcPts val="0"/>
              </a:spcBef>
              <a:spcAft>
                <a:spcPts val="0"/>
              </a:spcAft>
              <a:buClrTx/>
              <a:buSzTx/>
              <a:buFontTx/>
              <a:buNone/>
              <a:tabLst/>
              <a:defRPr sz="14000" b="1" spc="1399">
                <a:solidFill>
                  <a:srgbClr val="FFFFFF"/>
                </a:solidFill>
                <a:latin typeface="AcuminProWide-Semibold"/>
                <a:ea typeface="AcuminProWide-Semibold"/>
                <a:cs typeface="AcuminProWide-Semibold"/>
                <a:sym typeface="AcuminProWide-Semibold"/>
              </a:defRPr>
            </a:pPr>
            <a:r>
              <a:rPr kumimoji="0" lang="en-US" sz="6600" b="1" i="0" u="none" strike="noStrike" kern="0" cap="none" spc="1399" normalizeH="0" baseline="0" noProof="0" dirty="0">
                <a:ln>
                  <a:noFill/>
                </a:ln>
                <a:solidFill>
                  <a:srgbClr val="FFFFFF"/>
                </a:solidFill>
                <a:effectLst/>
                <a:uLnTx/>
                <a:uFillTx/>
                <a:latin typeface="AcuminProWide-Semibold"/>
                <a:sym typeface="AcuminProWide-Semibold"/>
              </a:rPr>
              <a:t>Learning Objectives</a:t>
            </a:r>
            <a:endParaRPr kumimoji="0" sz="6600" b="1" i="0" u="none" strike="noStrike" kern="0" cap="none" spc="1399" normalizeH="0" baseline="0" noProof="0" dirty="0">
              <a:ln>
                <a:noFill/>
              </a:ln>
              <a:solidFill>
                <a:srgbClr val="FFFFFF"/>
              </a:solidFill>
              <a:effectLst/>
              <a:uLnTx/>
              <a:uFillTx/>
              <a:latin typeface="AcuminProWide-Semibold"/>
              <a:sym typeface="AcuminProWide-Semibold"/>
            </a:endParaRPr>
          </a:p>
        </p:txBody>
      </p:sp>
      <p:sp>
        <p:nvSpPr>
          <p:cNvPr id="2" name="TextBox 1">
            <a:extLst>
              <a:ext uri="{FF2B5EF4-FFF2-40B4-BE49-F238E27FC236}">
                <a16:creationId xmlns:a16="http://schemas.microsoft.com/office/drawing/2014/main" id="{A559B5CE-6697-D676-645A-B39E7F92AC93}"/>
              </a:ext>
            </a:extLst>
          </p:cNvPr>
          <p:cNvSpPr txBox="1"/>
          <p:nvPr/>
        </p:nvSpPr>
        <p:spPr>
          <a:xfrm>
            <a:off x="6112042" y="3489184"/>
            <a:ext cx="18047841" cy="675056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l" defTabSz="2438337" rtl="0" eaLnBrk="1" fontAlgn="auto" latinLnBrk="0" hangingPunct="0">
              <a:lnSpc>
                <a:spcPct val="100000"/>
              </a:lnSpc>
              <a:spcBef>
                <a:spcPts val="0"/>
              </a:spcBef>
              <a:spcAft>
                <a:spcPts val="0"/>
              </a:spcAft>
              <a:buClrTx/>
              <a:buSzTx/>
              <a:buFontTx/>
              <a:buNone/>
              <a:tabLst/>
              <a:defRPr/>
            </a:pPr>
            <a:r>
              <a:rPr kumimoji="0" lang="en-US" sz="48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1. </a:t>
            </a:r>
            <a:r>
              <a:rPr kumimoji="0" lang="en-US" sz="54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Understand the importance of storytelling as a factor distinguishing a winning proposal from a strong one</a:t>
            </a:r>
          </a:p>
          <a:p>
            <a:pPr marL="0" marR="0" lvl="0" indent="0" algn="l" defTabSz="2438337" rtl="0" eaLnBrk="1" fontAlgn="auto" latinLnBrk="0" hangingPunct="0">
              <a:lnSpc>
                <a:spcPct val="100000"/>
              </a:lnSpc>
              <a:spcBef>
                <a:spcPts val="0"/>
              </a:spcBef>
              <a:spcAft>
                <a:spcPts val="0"/>
              </a:spcAft>
              <a:buClrTx/>
              <a:buSzTx/>
              <a:buFontTx/>
              <a:buNone/>
              <a:tabLst/>
              <a:defRPr/>
            </a:pPr>
            <a:r>
              <a:rPr kumimoji="0" lang="en-US" sz="54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 </a:t>
            </a:r>
          </a:p>
          <a:p>
            <a:pPr marL="0" marR="0" lvl="0" indent="0" algn="l" defTabSz="2438337" rtl="0" eaLnBrk="1" fontAlgn="auto" latinLnBrk="0" hangingPunct="0">
              <a:lnSpc>
                <a:spcPct val="100000"/>
              </a:lnSpc>
              <a:spcBef>
                <a:spcPts val="0"/>
              </a:spcBef>
              <a:spcAft>
                <a:spcPts val="0"/>
              </a:spcAft>
              <a:buClrTx/>
              <a:buSzTx/>
              <a:buFontTx/>
              <a:buNone/>
              <a:tabLst/>
              <a:defRPr/>
            </a:pPr>
            <a:r>
              <a:rPr kumimoji="0" lang="en-US" sz="54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2. Explore unique elements and themes in WNC that have compelling narrative impact</a:t>
            </a:r>
          </a:p>
          <a:p>
            <a:pPr marL="0" marR="0" lvl="0" indent="0" algn="l" defTabSz="2438337" rtl="0" eaLnBrk="1" fontAlgn="auto" latinLnBrk="0" hangingPunct="0">
              <a:lnSpc>
                <a:spcPct val="100000"/>
              </a:lnSpc>
              <a:spcBef>
                <a:spcPts val="0"/>
              </a:spcBef>
              <a:spcAft>
                <a:spcPts val="0"/>
              </a:spcAft>
              <a:buClrTx/>
              <a:buSzTx/>
              <a:buFontTx/>
              <a:buNone/>
              <a:tabLst/>
              <a:defRPr/>
            </a:pPr>
            <a:endParaRPr kumimoji="0" lang="en-US" sz="54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endParaRPr>
          </a:p>
          <a:p>
            <a:pPr marL="0" marR="0" lvl="0" indent="0" algn="l" defTabSz="2438337" rtl="0" eaLnBrk="1" fontAlgn="auto" latinLnBrk="0" hangingPunct="0">
              <a:lnSpc>
                <a:spcPct val="100000"/>
              </a:lnSpc>
              <a:spcBef>
                <a:spcPts val="0"/>
              </a:spcBef>
              <a:spcAft>
                <a:spcPts val="0"/>
              </a:spcAft>
              <a:buClrTx/>
              <a:buSzTx/>
              <a:buFontTx/>
              <a:buNone/>
              <a:tabLst/>
              <a:defRPr/>
            </a:pPr>
            <a:r>
              <a:rPr kumimoji="0" lang="en-US" sz="54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3. Develop familiarity with sources for information and data that support these themes</a:t>
            </a: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FC9C8"/>
        </a:solidFill>
        <a:effectLst/>
      </p:bgPr>
    </p:bg>
    <p:spTree>
      <p:nvGrpSpPr>
        <p:cNvPr id="1" name=""/>
        <p:cNvGrpSpPr/>
        <p:nvPr/>
      </p:nvGrpSpPr>
      <p:grpSpPr>
        <a:xfrm>
          <a:off x="0" y="0"/>
          <a:ext cx="0" cy="0"/>
          <a:chOff x="0" y="0"/>
          <a:chExt cx="0" cy="0"/>
        </a:xfrm>
      </p:grpSpPr>
      <p:pic>
        <p:nvPicPr>
          <p:cNvPr id="160" name="Image" descr="Image"/>
          <p:cNvPicPr>
            <a:picLocks noChangeAspect="1"/>
          </p:cNvPicPr>
          <p:nvPr/>
        </p:nvPicPr>
        <p:blipFill>
          <a:blip r:embed="rId2"/>
          <a:stretch>
            <a:fillRect/>
          </a:stretch>
        </p:blipFill>
        <p:spPr>
          <a:xfrm>
            <a:off x="730378" y="3513221"/>
            <a:ext cx="6793701" cy="5881791"/>
          </a:xfrm>
          <a:prstGeom prst="rect">
            <a:avLst/>
          </a:prstGeom>
          <a:ln w="12700">
            <a:miter lim="400000"/>
          </a:ln>
        </p:spPr>
      </p:pic>
      <p:sp>
        <p:nvSpPr>
          <p:cNvPr id="161" name="section…"/>
          <p:cNvSpPr txBox="1"/>
          <p:nvPr/>
        </p:nvSpPr>
        <p:spPr>
          <a:xfrm>
            <a:off x="9821542" y="752214"/>
            <a:ext cx="13546458" cy="144879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0800" tIns="50800" rIns="50800" bIns="50800" anchor="ctr">
            <a:spAutoFit/>
          </a:bodyPr>
          <a:lstStyle/>
          <a:p>
            <a:pPr marL="0" marR="0" lvl="0" indent="0" algn="r" defTabSz="2438337" rtl="0" eaLnBrk="1" fontAlgn="auto" latinLnBrk="0" hangingPunct="0">
              <a:lnSpc>
                <a:spcPct val="80000"/>
              </a:lnSpc>
              <a:spcBef>
                <a:spcPts val="0"/>
              </a:spcBef>
              <a:spcAft>
                <a:spcPts val="0"/>
              </a:spcAft>
              <a:buClrTx/>
              <a:buSzTx/>
              <a:buFontTx/>
              <a:buNone/>
              <a:tabLst/>
              <a:defRPr sz="14000" b="1" spc="1399">
                <a:solidFill>
                  <a:srgbClr val="FFFFFF"/>
                </a:solidFill>
                <a:latin typeface="AcuminProWide-Semibold"/>
                <a:ea typeface="AcuminProWide-Semibold"/>
                <a:cs typeface="AcuminProWide-Semibold"/>
                <a:sym typeface="AcuminProWide-Semibold"/>
              </a:defRPr>
            </a:pPr>
            <a:r>
              <a:rPr kumimoji="0" lang="en-US" sz="5400" b="1" i="0" u="none" strike="noStrike" kern="0" cap="none" spc="1399" normalizeH="0" baseline="0" noProof="0" dirty="0">
                <a:ln>
                  <a:noFill/>
                </a:ln>
                <a:solidFill>
                  <a:srgbClr val="FFFFFF"/>
                </a:solidFill>
                <a:effectLst/>
                <a:uLnTx/>
                <a:uFillTx/>
                <a:latin typeface="AcuminProWide-Semibold"/>
                <a:sym typeface="AcuminProWide-Semibold"/>
              </a:rPr>
              <a:t>About </a:t>
            </a:r>
          </a:p>
          <a:p>
            <a:pPr marL="0" marR="0" lvl="0" indent="0" algn="r" defTabSz="2438337" rtl="0" eaLnBrk="1" fontAlgn="auto" latinLnBrk="0" hangingPunct="0">
              <a:lnSpc>
                <a:spcPct val="80000"/>
              </a:lnSpc>
              <a:spcBef>
                <a:spcPts val="0"/>
              </a:spcBef>
              <a:spcAft>
                <a:spcPts val="0"/>
              </a:spcAft>
              <a:buClrTx/>
              <a:buSzTx/>
              <a:buFontTx/>
              <a:buNone/>
              <a:tabLst/>
              <a:defRPr sz="14000" b="1" spc="1399">
                <a:solidFill>
                  <a:srgbClr val="FFFFFF"/>
                </a:solidFill>
                <a:latin typeface="AcuminProWide-Semibold"/>
                <a:ea typeface="AcuminProWide-Semibold"/>
                <a:cs typeface="AcuminProWide-Semibold"/>
                <a:sym typeface="AcuminProWide-Semibold"/>
              </a:defRPr>
            </a:pPr>
            <a:r>
              <a:rPr kumimoji="0" lang="en-US" sz="5400" b="1" i="0" u="none" strike="noStrike" kern="0" cap="none" spc="1399" normalizeH="0" baseline="0" noProof="0" dirty="0">
                <a:ln>
                  <a:noFill/>
                </a:ln>
                <a:solidFill>
                  <a:srgbClr val="FFFFFF"/>
                </a:solidFill>
                <a:effectLst/>
                <a:uLnTx/>
                <a:uFillTx/>
                <a:latin typeface="AcuminProWide-Semibold"/>
                <a:sym typeface="AcuminProWide-Semibold"/>
              </a:rPr>
              <a:t>Innovative Funding Partners</a:t>
            </a:r>
            <a:endParaRPr kumimoji="0" sz="5400" b="1" i="0" u="none" strike="noStrike" kern="0" cap="none" spc="1399" normalizeH="0" baseline="0" noProof="0" dirty="0">
              <a:ln>
                <a:noFill/>
              </a:ln>
              <a:solidFill>
                <a:srgbClr val="FFFFFF"/>
              </a:solidFill>
              <a:effectLst/>
              <a:uLnTx/>
              <a:uFillTx/>
              <a:latin typeface="AcuminProWide-Semibold"/>
              <a:sym typeface="AcuminProWide-Semibold"/>
            </a:endParaRPr>
          </a:p>
        </p:txBody>
      </p:sp>
      <p:sp>
        <p:nvSpPr>
          <p:cNvPr id="2" name="TextBox 1">
            <a:extLst>
              <a:ext uri="{FF2B5EF4-FFF2-40B4-BE49-F238E27FC236}">
                <a16:creationId xmlns:a16="http://schemas.microsoft.com/office/drawing/2014/main" id="{64FCAA4D-5F87-7D10-6088-B7F2296EC66D}"/>
              </a:ext>
            </a:extLst>
          </p:cNvPr>
          <p:cNvSpPr txBox="1"/>
          <p:nvPr/>
        </p:nvSpPr>
        <p:spPr>
          <a:xfrm>
            <a:off x="8261685" y="2336249"/>
            <a:ext cx="15905747" cy="904350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lvl="0" indent="0" algn="just" defTabSz="2438337" rtl="0" eaLnBrk="1" fontAlgn="auto" latinLnBrk="0" hangingPunct="0">
              <a:lnSpc>
                <a:spcPct val="100000"/>
              </a:lnSpc>
              <a:spcBef>
                <a:spcPts val="0"/>
              </a:spcBef>
              <a:spcAft>
                <a:spcPts val="600"/>
              </a:spcAft>
              <a:buClrTx/>
              <a:buSzTx/>
              <a:buFontTx/>
              <a:buNone/>
              <a:tabLst/>
              <a:defRPr/>
            </a:pPr>
            <a:r>
              <a:rPr kumimoji="0" lang="en-US" sz="44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Innovative Funding Partners is a nationally recognized consulting firm that offers a range of services that improve our clients’ ability to achieve sustainable impact in their communities.  Highly regarded for an impressive overall grant success rate of 85%, we offer turnkey grant writing and grants management, organizational planning (strategic, operational, sustainability), data-driven decision making and evaluation services, and training and technical support to a diverse client base of nonprofits, city and county governments, and small businesses/start-ups. Our team of over 30 highly experienced consultants has a wide range of subject matter expertise and is exceptionally passionate about helping organizations meet the unique needs of their local communities</a:t>
            </a:r>
            <a:r>
              <a:rPr kumimoji="0" lang="en-US" sz="4800" b="0" i="0" u="none" strike="noStrike" kern="0" cap="none" spc="0" normalizeH="0" baseline="0" noProof="0" dirty="0">
                <a:ln>
                  <a:noFill/>
                </a:ln>
                <a:solidFill>
                  <a:srgbClr val="FFFFFF"/>
                </a:solidFill>
                <a:effectLst/>
                <a:uLnTx/>
                <a:uFillTx/>
                <a:latin typeface="Helvetica Neue"/>
                <a:ea typeface="Helvetica Neue"/>
                <a:cs typeface="Helvetica Neue"/>
                <a:sym typeface="Helvetica Neue"/>
              </a:rPr>
              <a:t>. </a:t>
            </a:r>
          </a:p>
        </p:txBody>
      </p:sp>
      <p:pic>
        <p:nvPicPr>
          <p:cNvPr id="3" name="Picture 2" descr="A logo with colorful dots&#10;&#10;AI-generated content may be incorrect.">
            <a:extLst>
              <a:ext uri="{FF2B5EF4-FFF2-40B4-BE49-F238E27FC236}">
                <a16:creationId xmlns:a16="http://schemas.microsoft.com/office/drawing/2014/main" id="{1DE21778-4345-30D8-9686-A6D43B106933}"/>
              </a:ext>
            </a:extLst>
          </p:cNvPr>
          <p:cNvPicPr>
            <a:picLocks noChangeAspect="1"/>
          </p:cNvPicPr>
          <p:nvPr/>
        </p:nvPicPr>
        <p:blipFill>
          <a:blip r:embed="rId3">
            <a:extLst>
              <a:ext uri="{28A0092B-C50C-407E-A947-70E740481C1C}">
                <a14:useLocalDpi xmlns:a14="http://schemas.microsoft.com/office/drawing/2010/main" val="0"/>
              </a:ext>
            </a:extLst>
          </a:blip>
          <a:srcRect l="6569" t="10927" r="5792" b="10319"/>
          <a:stretch/>
        </p:blipFill>
        <p:spPr>
          <a:xfrm>
            <a:off x="15101912" y="11514990"/>
            <a:ext cx="9065520" cy="2036556"/>
          </a:xfrm>
          <a:prstGeom prst="rect">
            <a:avLst/>
          </a:prstGeom>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8ACB4-4EEB-FFC7-236E-4582B5D5723D}"/>
            </a:ext>
          </a:extLst>
        </p:cNvPr>
        <p:cNvGrpSpPr/>
        <p:nvPr/>
      </p:nvGrpSpPr>
      <p:grpSpPr>
        <a:xfrm>
          <a:off x="0" y="0"/>
          <a:ext cx="0" cy="0"/>
          <a:chOff x="0" y="0"/>
          <a:chExt cx="0" cy="0"/>
        </a:xfrm>
      </p:grpSpPr>
      <p:sp>
        <p:nvSpPr>
          <p:cNvPr id="166" name="content">
            <a:extLst>
              <a:ext uri="{FF2B5EF4-FFF2-40B4-BE49-F238E27FC236}">
                <a16:creationId xmlns:a16="http://schemas.microsoft.com/office/drawing/2014/main" id="{ECB9A5FA-E8EE-CD68-53F1-A95A243B5713}"/>
              </a:ext>
            </a:extLst>
          </p:cNvPr>
          <p:cNvSpPr txBox="1"/>
          <p:nvPr/>
        </p:nvSpPr>
        <p:spPr>
          <a:xfrm>
            <a:off x="1739290" y="906572"/>
            <a:ext cx="3455370" cy="9335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defRPr sz="4000" b="1" spc="398">
                <a:solidFill>
                  <a:srgbClr val="ECB547"/>
                </a:solidFill>
                <a:latin typeface="AcuminProWide-Semibold"/>
                <a:ea typeface="AcuminProWide-Semibold"/>
                <a:cs typeface="AcuminProWide-Semibold"/>
                <a:sym typeface="AcuminProWide-Semibold"/>
              </a:defRPr>
            </a:lvl1pPr>
          </a:lstStyle>
          <a:p>
            <a:r>
              <a:rPr lang="en-US" sz="5400" dirty="0"/>
              <a:t>About the</a:t>
            </a:r>
            <a:endParaRPr sz="5400" dirty="0"/>
          </a:p>
        </p:txBody>
      </p:sp>
      <p:sp>
        <p:nvSpPr>
          <p:cNvPr id="167" name="headers">
            <a:extLst>
              <a:ext uri="{FF2B5EF4-FFF2-40B4-BE49-F238E27FC236}">
                <a16:creationId xmlns:a16="http://schemas.microsoft.com/office/drawing/2014/main" id="{4C54CCD9-0BF8-3FE6-E856-E8F6CE8FB544}"/>
              </a:ext>
            </a:extLst>
          </p:cNvPr>
          <p:cNvSpPr txBox="1"/>
          <p:nvPr/>
        </p:nvSpPr>
        <p:spPr>
          <a:xfrm>
            <a:off x="1739290" y="1373366"/>
            <a:ext cx="7404388" cy="14568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gn="l">
              <a:defRPr sz="14000" b="1" spc="-700">
                <a:solidFill>
                  <a:srgbClr val="7FC9C8"/>
                </a:solidFill>
                <a:latin typeface="AcuminProWide-Semibold"/>
                <a:ea typeface="AcuminProWide-Semibold"/>
                <a:cs typeface="AcuminProWide-Semibold"/>
                <a:sym typeface="AcuminProWide-Semibold"/>
              </a:defRPr>
            </a:lvl1pPr>
          </a:lstStyle>
          <a:p>
            <a:r>
              <a:rPr lang="en-US" sz="8800" dirty="0"/>
              <a:t>presenters</a:t>
            </a:r>
            <a:endParaRPr sz="8800" dirty="0"/>
          </a:p>
        </p:txBody>
      </p:sp>
      <p:sp>
        <p:nvSpPr>
          <p:cNvPr id="168" name="Ficiur, cum doloribus et ut vero deliquas exero quia voluptatquis mod que esequas quibus di doluptam re nitiorrunt ditasit quo et, nobit vent que omnimpo reptae nos volorer feribusda ius, quae esti cum evelecto officid quae in non eum quate rehenihil inv">
            <a:extLst>
              <a:ext uri="{FF2B5EF4-FFF2-40B4-BE49-F238E27FC236}">
                <a16:creationId xmlns:a16="http://schemas.microsoft.com/office/drawing/2014/main" id="{9B341A21-811C-466B-AF66-B21D3405EF6E}"/>
              </a:ext>
            </a:extLst>
          </p:cNvPr>
          <p:cNvSpPr txBox="1"/>
          <p:nvPr/>
        </p:nvSpPr>
        <p:spPr>
          <a:xfrm>
            <a:off x="2701528" y="6044461"/>
            <a:ext cx="12185017"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marL="0" indent="0" algn="l">
              <a:buNone/>
            </a:pPr>
            <a:endParaRPr lang="en-US" sz="4000" dirty="0"/>
          </a:p>
        </p:txBody>
      </p:sp>
      <p:pic>
        <p:nvPicPr>
          <p:cNvPr id="169" name="Image" descr="Image">
            <a:extLst>
              <a:ext uri="{FF2B5EF4-FFF2-40B4-BE49-F238E27FC236}">
                <a16:creationId xmlns:a16="http://schemas.microsoft.com/office/drawing/2014/main" id="{3A0248E3-2DCA-4547-7DA8-43C87F0B878D}"/>
              </a:ext>
            </a:extLst>
          </p:cNvPr>
          <p:cNvPicPr>
            <a:picLocks noChangeAspect="1"/>
          </p:cNvPicPr>
          <p:nvPr/>
        </p:nvPicPr>
        <p:blipFill>
          <a:blip r:embed="rId3"/>
          <a:stretch>
            <a:fillRect/>
          </a:stretch>
        </p:blipFill>
        <p:spPr>
          <a:xfrm>
            <a:off x="22466295" y="12033784"/>
            <a:ext cx="1219791" cy="1056456"/>
          </a:xfrm>
          <a:prstGeom prst="rect">
            <a:avLst/>
          </a:prstGeom>
          <a:ln w="12700">
            <a:miter lim="400000"/>
          </a:ln>
        </p:spPr>
      </p:pic>
      <p:sp>
        <p:nvSpPr>
          <p:cNvPr id="173" name="1.">
            <a:extLst>
              <a:ext uri="{FF2B5EF4-FFF2-40B4-BE49-F238E27FC236}">
                <a16:creationId xmlns:a16="http://schemas.microsoft.com/office/drawing/2014/main" id="{7BF34402-68AF-0ED7-408E-82435AD5A1E1}"/>
              </a:ext>
            </a:extLst>
          </p:cNvPr>
          <p:cNvSpPr txBox="1"/>
          <p:nvPr/>
        </p:nvSpPr>
        <p:spPr>
          <a:xfrm>
            <a:off x="16130036" y="4653546"/>
            <a:ext cx="289888"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4000" b="1" spc="398">
                <a:solidFill>
                  <a:srgbClr val="FFFFFF"/>
                </a:solidFill>
                <a:latin typeface="AcuminProWide-Semibold"/>
                <a:ea typeface="AcuminProWide-Semibold"/>
                <a:cs typeface="AcuminProWide-Semibold"/>
                <a:sym typeface="AcuminProWide-Semibold"/>
              </a:defRPr>
            </a:lvl1pPr>
          </a:lstStyle>
          <a:p>
            <a:r>
              <a:rPr dirty="0"/>
              <a:t>.</a:t>
            </a:r>
          </a:p>
        </p:txBody>
      </p:sp>
      <p:sp>
        <p:nvSpPr>
          <p:cNvPr id="174" name="2.">
            <a:extLst>
              <a:ext uri="{FF2B5EF4-FFF2-40B4-BE49-F238E27FC236}">
                <a16:creationId xmlns:a16="http://schemas.microsoft.com/office/drawing/2014/main" id="{5371D7FB-633E-C700-F0F4-A977EB4300EC}"/>
              </a:ext>
            </a:extLst>
          </p:cNvPr>
          <p:cNvSpPr txBox="1"/>
          <p:nvPr/>
        </p:nvSpPr>
        <p:spPr>
          <a:xfrm>
            <a:off x="16223652" y="6004809"/>
            <a:ext cx="102656"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4000" b="1" spc="398">
                <a:solidFill>
                  <a:srgbClr val="FFFFFF"/>
                </a:solidFill>
                <a:latin typeface="AcuminProWide-Semibold"/>
                <a:ea typeface="AcuminProWide-Semibold"/>
                <a:cs typeface="AcuminProWide-Semibold"/>
                <a:sym typeface="AcuminProWide-Semibold"/>
              </a:defRPr>
            </a:lvl1pPr>
          </a:lstStyle>
          <a:p>
            <a:endParaRPr dirty="0"/>
          </a:p>
        </p:txBody>
      </p:sp>
      <p:sp>
        <p:nvSpPr>
          <p:cNvPr id="175" name="3.">
            <a:extLst>
              <a:ext uri="{FF2B5EF4-FFF2-40B4-BE49-F238E27FC236}">
                <a16:creationId xmlns:a16="http://schemas.microsoft.com/office/drawing/2014/main" id="{4D116FB5-F07B-A221-3444-F1934E08C4F5}"/>
              </a:ext>
            </a:extLst>
          </p:cNvPr>
          <p:cNvSpPr txBox="1"/>
          <p:nvPr/>
        </p:nvSpPr>
        <p:spPr>
          <a:xfrm>
            <a:off x="15993426" y="7334144"/>
            <a:ext cx="639311" cy="711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4000" b="1" spc="398">
                <a:solidFill>
                  <a:srgbClr val="FFFFFF"/>
                </a:solidFill>
                <a:latin typeface="AcuminProWide-Semibold"/>
                <a:ea typeface="AcuminProWide-Semibold"/>
                <a:cs typeface="AcuminProWide-Semibold"/>
                <a:sym typeface="AcuminProWide-Semibold"/>
              </a:defRPr>
            </a:lvl1pPr>
          </a:lstStyle>
          <a:p>
            <a:r>
              <a:rPr dirty="0"/>
              <a:t>3.</a:t>
            </a:r>
          </a:p>
        </p:txBody>
      </p:sp>
      <p:sp>
        <p:nvSpPr>
          <p:cNvPr id="176" name="Number bullets or callout text styling.">
            <a:extLst>
              <a:ext uri="{FF2B5EF4-FFF2-40B4-BE49-F238E27FC236}">
                <a16:creationId xmlns:a16="http://schemas.microsoft.com/office/drawing/2014/main" id="{822BA72F-41F5-26AA-DD73-C585D003C02D}"/>
              </a:ext>
            </a:extLst>
          </p:cNvPr>
          <p:cNvSpPr txBox="1"/>
          <p:nvPr/>
        </p:nvSpPr>
        <p:spPr>
          <a:xfrm>
            <a:off x="17231791" y="9259983"/>
            <a:ext cx="6012333" cy="13336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ctr"/>
            <a:r>
              <a:rPr kumimoji="0" lang="en-US" sz="4000" b="1" i="0" u="none" strike="noStrike" kern="1200" cap="none" spc="0" normalizeH="0" baseline="0" noProof="0" dirty="0">
                <a:ln>
                  <a:noFill/>
                </a:ln>
                <a:solidFill>
                  <a:prstClr val="black">
                    <a:lumMod val="75000"/>
                    <a:lumOff val="25000"/>
                  </a:prstClr>
                </a:solidFill>
                <a:effectLst/>
                <a:uLnTx/>
                <a:uFillTx/>
                <a:latin typeface="Proxima Nova" panose="02000506030000020004" pitchFamily="2" charset="0"/>
                <a:ea typeface="+mn-ea"/>
                <a:cs typeface="Arial" pitchFamily="34" charset="0"/>
              </a:rPr>
              <a:t>Carrie Davis</a:t>
            </a:r>
          </a:p>
          <a:p>
            <a:pPr algn="ctr"/>
            <a:r>
              <a:rPr kumimoji="0" lang="en-US" sz="4000" i="0" u="none" strike="noStrike" kern="1200" cap="none" spc="0" normalizeH="0" baseline="0" noProof="0" dirty="0">
                <a:ln>
                  <a:noFill/>
                </a:ln>
                <a:solidFill>
                  <a:prstClr val="black">
                    <a:lumMod val="75000"/>
                    <a:lumOff val="25000"/>
                  </a:prstClr>
                </a:solidFill>
                <a:effectLst/>
                <a:uLnTx/>
                <a:uFillTx/>
                <a:latin typeface="Proxima Nova" panose="02000506030000020004" pitchFamily="2" charset="0"/>
                <a:ea typeface="+mn-ea"/>
                <a:cs typeface="Arial" pitchFamily="34" charset="0"/>
              </a:rPr>
              <a:t>Director of Client Services</a:t>
            </a:r>
            <a:endParaRPr lang="en-US" sz="4000" dirty="0">
              <a:solidFill>
                <a:schemeClr val="tx1">
                  <a:lumMod val="75000"/>
                  <a:lumOff val="25000"/>
                </a:schemeClr>
              </a:solidFill>
              <a:latin typeface="Proxima Nova" panose="02000506030000020004" pitchFamily="2" charset="0"/>
              <a:cs typeface="Arial" panose="020B0604020202020204" pitchFamily="34" charset="0"/>
            </a:endParaRPr>
          </a:p>
        </p:txBody>
      </p:sp>
      <p:sp>
        <p:nvSpPr>
          <p:cNvPr id="6" name="TextBox 5">
            <a:extLst>
              <a:ext uri="{FF2B5EF4-FFF2-40B4-BE49-F238E27FC236}">
                <a16:creationId xmlns:a16="http://schemas.microsoft.com/office/drawing/2014/main" id="{1D78DC85-1BDA-B020-4955-1F4D30F97A20}"/>
              </a:ext>
            </a:extLst>
          </p:cNvPr>
          <p:cNvSpPr txBox="1"/>
          <p:nvPr/>
        </p:nvSpPr>
        <p:spPr>
          <a:xfrm>
            <a:off x="1336289" y="3296969"/>
            <a:ext cx="14915494" cy="1000273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defTabSz="278892"/>
            <a:r>
              <a:rPr lang="en-US" sz="4000" b="1" dirty="0">
                <a:solidFill>
                  <a:schemeClr val="tx1">
                    <a:lumMod val="50000"/>
                  </a:schemeClr>
                </a:solidFill>
                <a:latin typeface="+mj-ea"/>
              </a:rPr>
              <a:t>Carrie Davis, Director of Client Services</a:t>
            </a:r>
            <a:r>
              <a:rPr lang="en-US" sz="4000" kern="1200" dirty="0">
                <a:solidFill>
                  <a:schemeClr val="tx1">
                    <a:lumMod val="50000"/>
                  </a:schemeClr>
                </a:solidFill>
                <a:latin typeface="+mj-ea"/>
              </a:rPr>
              <a:t>, </a:t>
            </a:r>
            <a:r>
              <a:rPr lang="en-US" sz="4000" dirty="0">
                <a:solidFill>
                  <a:schemeClr val="tx1">
                    <a:lumMod val="50000"/>
                  </a:schemeClr>
                </a:solidFill>
                <a:latin typeface="+mj-ea"/>
              </a:rPr>
              <a:t>has over two decades of experience in multiple areas of nonprofit fund development, including grant writing, grants management, strategic planning, sustainability planning, individual/major giving, and more. Carrie has successfully written foundation, corporate, and government grants to numerous federal agencies. Additionally, Carrie has experience supporting organizations with post-award grants management, including grant reporting (program and financial), submitting post-award amendments, and developing internal policies and controls for managing federal funding. Carrie holds a B.S. in Community Psychology from St. Cloud State University, a Certificate in Editing from the Poynter Institute, a Certificate in Post Award Grants Management from the Grant Professionals Association, and the Grant Professional Certification (GPC). </a:t>
            </a:r>
          </a:p>
          <a:p>
            <a:pPr marL="0" indent="0" algn="just">
              <a:buNone/>
            </a:pPr>
            <a:endParaRPr lang="en-US" sz="4400" b="1" dirty="0">
              <a:latin typeface="+mj-ea"/>
            </a:endParaRPr>
          </a:p>
        </p:txBody>
      </p:sp>
      <p:pic>
        <p:nvPicPr>
          <p:cNvPr id="2" name="Picture 2">
            <a:extLst>
              <a:ext uri="{FF2B5EF4-FFF2-40B4-BE49-F238E27FC236}">
                <a16:creationId xmlns:a16="http://schemas.microsoft.com/office/drawing/2014/main" id="{BE81749A-E295-27E9-7F82-30477B844B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03106" y="3156892"/>
            <a:ext cx="5676464" cy="569583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510350"/>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content"/>
          <p:cNvSpPr txBox="1"/>
          <p:nvPr/>
        </p:nvSpPr>
        <p:spPr>
          <a:xfrm>
            <a:off x="2701528" y="711158"/>
            <a:ext cx="3455370" cy="93358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defRPr sz="4000" b="1" spc="398">
                <a:solidFill>
                  <a:srgbClr val="ECB547"/>
                </a:solidFill>
                <a:latin typeface="AcuminProWide-Semibold"/>
                <a:ea typeface="AcuminProWide-Semibold"/>
                <a:cs typeface="AcuminProWide-Semibold"/>
                <a:sym typeface="AcuminProWide-Semibold"/>
              </a:defRPr>
            </a:lvl1pPr>
          </a:lstStyle>
          <a:p>
            <a:r>
              <a:rPr lang="en-US" sz="5400" dirty="0"/>
              <a:t>About the</a:t>
            </a:r>
            <a:endParaRPr sz="5400" dirty="0"/>
          </a:p>
        </p:txBody>
      </p:sp>
      <p:sp>
        <p:nvSpPr>
          <p:cNvPr id="167" name="headers"/>
          <p:cNvSpPr txBox="1"/>
          <p:nvPr/>
        </p:nvSpPr>
        <p:spPr>
          <a:xfrm>
            <a:off x="2701528" y="1125001"/>
            <a:ext cx="7404388" cy="145680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lvl1pPr algn="l">
              <a:defRPr sz="14000" b="1" spc="-700">
                <a:solidFill>
                  <a:srgbClr val="7FC9C8"/>
                </a:solidFill>
                <a:latin typeface="AcuminProWide-Semibold"/>
                <a:ea typeface="AcuminProWide-Semibold"/>
                <a:cs typeface="AcuminProWide-Semibold"/>
                <a:sym typeface="AcuminProWide-Semibold"/>
              </a:defRPr>
            </a:lvl1pPr>
          </a:lstStyle>
          <a:p>
            <a:r>
              <a:rPr lang="en-US" sz="8800" dirty="0"/>
              <a:t>presenters</a:t>
            </a:r>
            <a:endParaRPr sz="8800" dirty="0"/>
          </a:p>
        </p:txBody>
      </p:sp>
      <p:sp>
        <p:nvSpPr>
          <p:cNvPr id="168" name="Ficiur, cum doloribus et ut vero deliquas exero quia voluptatquis mod que esequas quibus di doluptam re nitiorrunt ditasit quo et, nobit vent que omnimpo reptae nos volorer feribusda ius, quae esti cum evelecto officid quae in non eum quate rehenihil inv"/>
          <p:cNvSpPr txBox="1"/>
          <p:nvPr/>
        </p:nvSpPr>
        <p:spPr>
          <a:xfrm>
            <a:off x="2701528" y="6044461"/>
            <a:ext cx="12185017"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chor="ctr">
            <a:spAutoFit/>
          </a:bodyPr>
          <a:lstStyle/>
          <a:p>
            <a:pPr marL="0" indent="0" algn="l">
              <a:buNone/>
            </a:pPr>
            <a:endParaRPr lang="en-US" sz="4000" dirty="0"/>
          </a:p>
        </p:txBody>
      </p:sp>
      <p:pic>
        <p:nvPicPr>
          <p:cNvPr id="169" name="Image" descr="Image"/>
          <p:cNvPicPr>
            <a:picLocks noChangeAspect="1"/>
          </p:cNvPicPr>
          <p:nvPr/>
        </p:nvPicPr>
        <p:blipFill>
          <a:blip r:embed="rId3"/>
          <a:stretch>
            <a:fillRect/>
          </a:stretch>
        </p:blipFill>
        <p:spPr>
          <a:xfrm>
            <a:off x="22466295" y="12033784"/>
            <a:ext cx="1219791" cy="1056456"/>
          </a:xfrm>
          <a:prstGeom prst="rect">
            <a:avLst/>
          </a:prstGeom>
          <a:ln w="12700">
            <a:miter lim="400000"/>
          </a:ln>
        </p:spPr>
      </p:pic>
      <p:sp>
        <p:nvSpPr>
          <p:cNvPr id="173" name="1."/>
          <p:cNvSpPr txBox="1"/>
          <p:nvPr/>
        </p:nvSpPr>
        <p:spPr>
          <a:xfrm>
            <a:off x="16130036" y="4653546"/>
            <a:ext cx="289888"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4000" b="1" spc="398">
                <a:solidFill>
                  <a:srgbClr val="FFFFFF"/>
                </a:solidFill>
                <a:latin typeface="AcuminProWide-Semibold"/>
                <a:ea typeface="AcuminProWide-Semibold"/>
                <a:cs typeface="AcuminProWide-Semibold"/>
                <a:sym typeface="AcuminProWide-Semibold"/>
              </a:defRPr>
            </a:lvl1pPr>
          </a:lstStyle>
          <a:p>
            <a:r>
              <a:rPr dirty="0"/>
              <a:t>.</a:t>
            </a:r>
          </a:p>
        </p:txBody>
      </p:sp>
      <p:sp>
        <p:nvSpPr>
          <p:cNvPr id="174" name="2."/>
          <p:cNvSpPr txBox="1"/>
          <p:nvPr/>
        </p:nvSpPr>
        <p:spPr>
          <a:xfrm>
            <a:off x="16223652" y="6004809"/>
            <a:ext cx="102656"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4000" b="1" spc="398">
                <a:solidFill>
                  <a:srgbClr val="FFFFFF"/>
                </a:solidFill>
                <a:latin typeface="AcuminProWide-Semibold"/>
                <a:ea typeface="AcuminProWide-Semibold"/>
                <a:cs typeface="AcuminProWide-Semibold"/>
                <a:sym typeface="AcuminProWide-Semibold"/>
              </a:defRPr>
            </a:lvl1pPr>
          </a:lstStyle>
          <a:p>
            <a:endParaRPr dirty="0"/>
          </a:p>
        </p:txBody>
      </p:sp>
      <p:sp>
        <p:nvSpPr>
          <p:cNvPr id="175" name="3."/>
          <p:cNvSpPr txBox="1"/>
          <p:nvPr/>
        </p:nvSpPr>
        <p:spPr>
          <a:xfrm>
            <a:off x="15993426" y="7334144"/>
            <a:ext cx="639311" cy="71120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defRPr sz="4000" b="1" spc="398">
                <a:solidFill>
                  <a:srgbClr val="FFFFFF"/>
                </a:solidFill>
                <a:latin typeface="AcuminProWide-Semibold"/>
                <a:ea typeface="AcuminProWide-Semibold"/>
                <a:cs typeface="AcuminProWide-Semibold"/>
                <a:sym typeface="AcuminProWide-Semibold"/>
              </a:defRPr>
            </a:lvl1pPr>
          </a:lstStyle>
          <a:p>
            <a:r>
              <a:t>3.</a:t>
            </a:r>
          </a:p>
        </p:txBody>
      </p:sp>
      <p:sp>
        <p:nvSpPr>
          <p:cNvPr id="176" name="Number bullets or callout text styling."/>
          <p:cNvSpPr txBox="1"/>
          <p:nvPr/>
        </p:nvSpPr>
        <p:spPr>
          <a:xfrm>
            <a:off x="17231791" y="9259983"/>
            <a:ext cx="6012333" cy="133369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0800" tIns="50800" rIns="50800" bIns="50800" anchor="ctr">
            <a:spAutoFit/>
          </a:bodyPr>
          <a:lstStyle/>
          <a:p>
            <a:pPr algn="ctr"/>
            <a:r>
              <a:rPr lang="en-US" sz="4000" b="1" kern="1200" dirty="0">
                <a:solidFill>
                  <a:prstClr val="black">
                    <a:lumMod val="75000"/>
                    <a:lumOff val="25000"/>
                  </a:prstClr>
                </a:solidFill>
                <a:latin typeface="Proxima Nova" panose="02000506030000020004" pitchFamily="2" charset="0"/>
                <a:ea typeface="+mn-ea"/>
                <a:cs typeface="Arial" pitchFamily="34" charset="0"/>
              </a:rPr>
              <a:t>Susannah Williams</a:t>
            </a:r>
            <a:endParaRPr kumimoji="0" lang="en-US" sz="4000" b="1" i="0" u="none" strike="noStrike" kern="1200" cap="none" spc="0" normalizeH="0" baseline="0" noProof="0" dirty="0">
              <a:ln>
                <a:noFill/>
              </a:ln>
              <a:solidFill>
                <a:prstClr val="black">
                  <a:lumMod val="75000"/>
                  <a:lumOff val="25000"/>
                </a:prstClr>
              </a:solidFill>
              <a:effectLst/>
              <a:uLnTx/>
              <a:uFillTx/>
              <a:latin typeface="Proxima Nova" panose="02000506030000020004" pitchFamily="2" charset="0"/>
              <a:ea typeface="+mn-ea"/>
              <a:cs typeface="Arial" pitchFamily="34" charset="0"/>
            </a:endParaRPr>
          </a:p>
          <a:p>
            <a:pPr algn="ctr"/>
            <a:r>
              <a:rPr kumimoji="0" lang="en-US" sz="4000" i="0" u="none" strike="noStrike" kern="1200" cap="none" spc="0" normalizeH="0" baseline="0" noProof="0" dirty="0">
                <a:ln>
                  <a:noFill/>
                </a:ln>
                <a:solidFill>
                  <a:prstClr val="black">
                    <a:lumMod val="75000"/>
                    <a:lumOff val="25000"/>
                  </a:prstClr>
                </a:solidFill>
                <a:effectLst/>
                <a:uLnTx/>
                <a:uFillTx/>
                <a:latin typeface="Proxima Nova" panose="02000506030000020004" pitchFamily="2" charset="0"/>
                <a:ea typeface="+mn-ea"/>
                <a:cs typeface="Arial" pitchFamily="34" charset="0"/>
              </a:rPr>
              <a:t>Senior Grants Consultant</a:t>
            </a:r>
            <a:endParaRPr lang="en-US" sz="4000" dirty="0">
              <a:solidFill>
                <a:schemeClr val="tx1">
                  <a:lumMod val="75000"/>
                  <a:lumOff val="25000"/>
                </a:schemeClr>
              </a:solidFill>
              <a:latin typeface="Proxima Nova" panose="02000506030000020004" pitchFamily="2" charset="0"/>
              <a:cs typeface="Arial" panose="020B0604020202020204" pitchFamily="34" charset="0"/>
            </a:endParaRPr>
          </a:p>
        </p:txBody>
      </p:sp>
      <p:sp>
        <p:nvSpPr>
          <p:cNvPr id="6" name="TextBox 5">
            <a:extLst>
              <a:ext uri="{FF2B5EF4-FFF2-40B4-BE49-F238E27FC236}">
                <a16:creationId xmlns:a16="http://schemas.microsoft.com/office/drawing/2014/main" id="{743E8392-90BF-704F-412B-06196EE5C090}"/>
              </a:ext>
            </a:extLst>
          </p:cNvPr>
          <p:cNvSpPr txBox="1"/>
          <p:nvPr/>
        </p:nvSpPr>
        <p:spPr>
          <a:xfrm>
            <a:off x="1410814" y="3053155"/>
            <a:ext cx="14915494" cy="754052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defTabSz="914400">
              <a:spcBef>
                <a:spcPct val="20000"/>
              </a:spcBef>
              <a:buClr>
                <a:srgbClr val="2F6A36"/>
              </a:buClr>
              <a:defRPr/>
            </a:pPr>
            <a:r>
              <a:rPr lang="en-US" sz="4400" b="1" dirty="0">
                <a:solidFill>
                  <a:schemeClr val="tx1">
                    <a:lumMod val="50000"/>
                  </a:schemeClr>
                </a:solidFill>
              </a:rPr>
              <a:t>Susannah Williams, IFP Senior Grants Consultant</a:t>
            </a:r>
            <a:r>
              <a:rPr lang="en-US" sz="4400" dirty="0">
                <a:solidFill>
                  <a:schemeClr val="tx1">
                    <a:lumMod val="50000"/>
                  </a:schemeClr>
                </a:solidFill>
              </a:rPr>
              <a:t>, is a grant writer with a proven track record of securing federal and foundation grants across multiple sectors, including health care, workforce development, and education. She has extensive experience in supporting clients’ project design and development to meet complex grant requirements. Susannah has written multiple successful proposals for CDC, HRSA, DOE, DOJ, DOL, and USDA. Susannah holds a B.A. in Political Science from Loyola University Maryland and an M.A. in Political Science from The University of Chicago.</a:t>
            </a:r>
          </a:p>
        </p:txBody>
      </p:sp>
      <p:pic>
        <p:nvPicPr>
          <p:cNvPr id="3" name="Picture 2">
            <a:extLst>
              <a:ext uri="{FF2B5EF4-FFF2-40B4-BE49-F238E27FC236}">
                <a16:creationId xmlns:a16="http://schemas.microsoft.com/office/drawing/2014/main" id="{ABE66607-7F17-61B0-2639-17F85CE07B20}"/>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17617022" y="3181657"/>
            <a:ext cx="5627102" cy="5646304"/>
          </a:xfrm>
          <a:prstGeom prst="rect">
            <a:avLst/>
          </a:prstGeom>
          <a:solidFill>
            <a:srgbClr val="FFFFFF"/>
          </a:solidFill>
        </p:spPr>
      </p:pic>
    </p:spTree>
    <p:extLst>
      <p:ext uri="{BB962C8B-B14F-4D97-AF65-F5344CB8AC3E}">
        <p14:creationId xmlns:p14="http://schemas.microsoft.com/office/powerpoint/2010/main" val="3940798865"/>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7"/>
        <p:cNvGrpSpPr/>
        <p:nvPr/>
      </p:nvGrpSpPr>
      <p:grpSpPr>
        <a:xfrm>
          <a:off x="0" y="0"/>
          <a:ext cx="0" cy="0"/>
          <a:chOff x="0" y="0"/>
          <a:chExt cx="0" cy="0"/>
        </a:xfrm>
      </p:grpSpPr>
      <p:sp useBgFill="1">
        <p:nvSpPr>
          <p:cNvPr id="103" name="Rectangle 102">
            <a:extLst>
              <a:ext uri="{FF2B5EF4-FFF2-40B4-BE49-F238E27FC236}">
                <a16:creationId xmlns:a16="http://schemas.microsoft.com/office/drawing/2014/main" id="{4522B21E-B2B9-4C72-9A71-C87EFD1374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24383998" cy="137147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sym typeface="Helvetica Neue"/>
            </a:endParaRPr>
          </a:p>
        </p:txBody>
      </p:sp>
      <p:sp>
        <p:nvSpPr>
          <p:cNvPr id="105" name="Rectangle 104">
            <a:extLst>
              <a:ext uri="{FF2B5EF4-FFF2-40B4-BE49-F238E27FC236}">
                <a16:creationId xmlns:a16="http://schemas.microsoft.com/office/drawing/2014/main" id="{5EB7D2A2-F448-44D4-938C-DC84CBCB3B1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
            <a:ext cx="24384000" cy="882516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sym typeface="Helvetica Neue"/>
            </a:endParaRPr>
          </a:p>
        </p:txBody>
      </p:sp>
      <p:sp>
        <p:nvSpPr>
          <p:cNvPr id="107" name="Rectangle 106">
            <a:extLst>
              <a:ext uri="{FF2B5EF4-FFF2-40B4-BE49-F238E27FC236}">
                <a16:creationId xmlns:a16="http://schemas.microsoft.com/office/drawing/2014/main" id="{871AEA07-1E14-44B4-8E55-64EF049CD6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2928" y="1103925"/>
            <a:ext cx="21998144" cy="923709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sym typeface="Helvetica Neue"/>
            </a:endParaRPr>
          </a:p>
        </p:txBody>
      </p:sp>
      <p:sp>
        <p:nvSpPr>
          <p:cNvPr id="98" name="Google Shape;98;g20270e6df5a_0_16"/>
          <p:cNvSpPr txBox="1">
            <a:spLocks noGrp="1"/>
          </p:cNvSpPr>
          <p:nvPr>
            <p:ph type="title"/>
          </p:nvPr>
        </p:nvSpPr>
        <p:spPr>
          <a:xfrm>
            <a:off x="3048000" y="2586676"/>
            <a:ext cx="18288000" cy="6549184"/>
          </a:xfrm>
          <a:prstGeom prst="rect">
            <a:avLst/>
          </a:prstGeom>
        </p:spPr>
        <p:txBody>
          <a:bodyPr spcFirstLastPara="1" vert="horz" lIns="182880" tIns="91440" rIns="182880" bIns="91440" rtlCol="0" anchor="ctr" anchorCtr="0">
            <a:normAutofit/>
          </a:bodyPr>
          <a:lstStyle/>
          <a:p>
            <a:pPr marL="101600" algn="ctr">
              <a:buClr>
                <a:schemeClr val="dk1"/>
              </a:buClr>
              <a:buSzPts val="2800"/>
            </a:pPr>
            <a:r>
              <a:rPr lang="en-US" sz="5600" b="1" dirty="0">
                <a:latin typeface="Montserrat" pitchFamily="2" charset="77"/>
                <a:ea typeface="Helvetica Neue" panose="02000503000000020004" pitchFamily="2" charset="0"/>
                <a:cs typeface="Helvetica Neue" panose="02000503000000020004" pitchFamily="2" charset="0"/>
                <a:sym typeface="Montserrat"/>
              </a:rPr>
              <a:t>What is the Grants Help Desk?</a:t>
            </a:r>
            <a:br>
              <a:rPr lang="en-US" sz="4600" b="1" dirty="0">
                <a:latin typeface="Montserrat" pitchFamily="2" charset="77"/>
                <a:sym typeface="Montserrat"/>
              </a:rPr>
            </a:br>
            <a:br>
              <a:rPr lang="en-US" sz="4600" b="1" dirty="0">
                <a:latin typeface="Montserrat" pitchFamily="2" charset="77"/>
                <a:ea typeface="Helvetica Neue" panose="02000503000000020004" pitchFamily="2" charset="0"/>
                <a:cs typeface="Helvetica Neue" panose="02000503000000020004" pitchFamily="2" charset="0"/>
                <a:sym typeface="Montserrat"/>
              </a:rPr>
            </a:br>
            <a:r>
              <a:rPr lang="en-US" sz="4400" dirty="0">
                <a:latin typeface="Helvetica" pitchFamily="2" charset="0"/>
                <a:ea typeface="Helvetica Neue" panose="02000503000000020004" pitchFamily="2" charset="0"/>
                <a:cs typeface="Helvetica Neue" panose="02000503000000020004" pitchFamily="2" charset="0"/>
              </a:rPr>
              <a:t>The Grants Help Desk provides technical support to eligible organizations that have questions about a funding opportunity to which they are considering applying, or questions that may arise during the grant development process. The goal is to help make grant applications more competitive and to improve the chances of securing funding outside of Dogwood. Support is provided by IFP.</a:t>
            </a:r>
            <a:endParaRPr lang="en-US" sz="5600" b="1" dirty="0">
              <a:latin typeface="Helvetica" pitchFamily="2" charset="0"/>
              <a:ea typeface="Helvetica Neue" panose="02000503000000020004" pitchFamily="2" charset="0"/>
              <a:cs typeface="Helvetica Neue" panose="02000503000000020004" pitchFamily="2" charset="0"/>
              <a:sym typeface="Montserrat"/>
            </a:endParaRPr>
          </a:p>
        </p:txBody>
      </p:sp>
      <p:cxnSp>
        <p:nvCxnSpPr>
          <p:cNvPr id="109" name="Straight Connector 108">
            <a:extLst>
              <a:ext uri="{FF2B5EF4-FFF2-40B4-BE49-F238E27FC236}">
                <a16:creationId xmlns:a16="http://schemas.microsoft.com/office/drawing/2014/main" id="{F7C8EA93-3210-4C62-99E9-153C275E3A8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92928" y="12709416"/>
            <a:ext cx="22000464"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2" name="Image" descr="Image">
            <a:extLst>
              <a:ext uri="{FF2B5EF4-FFF2-40B4-BE49-F238E27FC236}">
                <a16:creationId xmlns:a16="http://schemas.microsoft.com/office/drawing/2014/main" id="{A42C7207-BB09-FDC6-1587-CF282DA8910A}"/>
              </a:ext>
            </a:extLst>
          </p:cNvPr>
          <p:cNvPicPr>
            <a:picLocks noChangeAspect="1"/>
          </p:cNvPicPr>
          <p:nvPr/>
        </p:nvPicPr>
        <p:blipFill>
          <a:blip r:embed="rId3"/>
          <a:stretch>
            <a:fillRect/>
          </a:stretch>
        </p:blipFill>
        <p:spPr>
          <a:xfrm>
            <a:off x="22466296" y="12033784"/>
            <a:ext cx="1219792" cy="1056456"/>
          </a:xfrm>
          <a:prstGeom prst="rect">
            <a:avLst/>
          </a:prstGeom>
          <a:ln w="12700">
            <a:miter lim="400000"/>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7">
          <a:extLst>
            <a:ext uri="{FF2B5EF4-FFF2-40B4-BE49-F238E27FC236}">
              <a16:creationId xmlns:a16="http://schemas.microsoft.com/office/drawing/2014/main" id="{B4053CE3-6F60-38EA-BB96-00850B58785C}"/>
            </a:ext>
          </a:extLst>
        </p:cNvPr>
        <p:cNvGrpSpPr/>
        <p:nvPr/>
      </p:nvGrpSpPr>
      <p:grpSpPr>
        <a:xfrm>
          <a:off x="0" y="0"/>
          <a:ext cx="0" cy="0"/>
          <a:chOff x="0" y="0"/>
          <a:chExt cx="0" cy="0"/>
        </a:xfrm>
      </p:grpSpPr>
      <p:sp useBgFill="1">
        <p:nvSpPr>
          <p:cNvPr id="103" name="Rectangle 102">
            <a:extLst>
              <a:ext uri="{FF2B5EF4-FFF2-40B4-BE49-F238E27FC236}">
                <a16:creationId xmlns:a16="http://schemas.microsoft.com/office/drawing/2014/main" id="{23FFEAE2-9078-E59F-60BA-027524888F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24383998" cy="137147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sym typeface="Helvetica Neue"/>
            </a:endParaRPr>
          </a:p>
        </p:txBody>
      </p:sp>
      <p:sp>
        <p:nvSpPr>
          <p:cNvPr id="105" name="Rectangle 104">
            <a:extLst>
              <a:ext uri="{FF2B5EF4-FFF2-40B4-BE49-F238E27FC236}">
                <a16:creationId xmlns:a16="http://schemas.microsoft.com/office/drawing/2014/main" id="{8DD740FA-272C-3DFD-0AA4-F44E3C361A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
            <a:ext cx="24384000" cy="882516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sym typeface="Helvetica Neue"/>
            </a:endParaRPr>
          </a:p>
        </p:txBody>
      </p:sp>
      <p:sp>
        <p:nvSpPr>
          <p:cNvPr id="107" name="Rectangle 106">
            <a:extLst>
              <a:ext uri="{FF2B5EF4-FFF2-40B4-BE49-F238E27FC236}">
                <a16:creationId xmlns:a16="http://schemas.microsoft.com/office/drawing/2014/main" id="{D6EEDEE2-72C7-6899-E2BF-7046457AB92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2928" y="1103925"/>
            <a:ext cx="21998144" cy="923709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sym typeface="Helvetica Neue"/>
            </a:endParaRPr>
          </a:p>
        </p:txBody>
      </p:sp>
      <p:sp>
        <p:nvSpPr>
          <p:cNvPr id="98" name="Google Shape;98;g20270e6df5a_0_16">
            <a:extLst>
              <a:ext uri="{FF2B5EF4-FFF2-40B4-BE49-F238E27FC236}">
                <a16:creationId xmlns:a16="http://schemas.microsoft.com/office/drawing/2014/main" id="{1F996CB4-57CA-3D8D-0927-46602C66D7CC}"/>
              </a:ext>
            </a:extLst>
          </p:cNvPr>
          <p:cNvSpPr txBox="1">
            <a:spLocks noGrp="1"/>
          </p:cNvSpPr>
          <p:nvPr>
            <p:ph type="title"/>
          </p:nvPr>
        </p:nvSpPr>
        <p:spPr>
          <a:xfrm>
            <a:off x="1192926" y="1750318"/>
            <a:ext cx="21998144" cy="8825164"/>
          </a:xfrm>
          <a:prstGeom prst="rect">
            <a:avLst/>
          </a:prstGeom>
        </p:spPr>
        <p:txBody>
          <a:bodyPr spcFirstLastPara="1" vert="horz" lIns="182880" tIns="91440" rIns="182880" bIns="91440" rtlCol="0" anchor="ctr" anchorCtr="0">
            <a:normAutofit fontScale="90000"/>
          </a:bodyPr>
          <a:lstStyle/>
          <a:p>
            <a:pPr marL="101600">
              <a:buClr>
                <a:schemeClr val="dk1"/>
              </a:buClr>
              <a:buSzPts val="2800"/>
            </a:pPr>
            <a:br>
              <a:rPr lang="en-US" sz="4600" b="1" dirty="0">
                <a:sym typeface="Montserrat"/>
              </a:rPr>
            </a:br>
            <a:br>
              <a:rPr lang="en-US" sz="4600" b="1" dirty="0">
                <a:latin typeface="Helvetica Neue" panose="02000503000000020004" pitchFamily="2" charset="0"/>
                <a:ea typeface="Helvetica Neue" panose="02000503000000020004" pitchFamily="2" charset="0"/>
                <a:cs typeface="Helvetica Neue" panose="02000503000000020004" pitchFamily="2" charset="0"/>
                <a:sym typeface="Montserrat"/>
              </a:rPr>
            </a:br>
            <a:r>
              <a:rPr lang="en-US" sz="4000" dirty="0">
                <a:latin typeface="Helvetica" pitchFamily="2" charset="0"/>
                <a:ea typeface="Helvetica Neue" panose="02000503000000020004" pitchFamily="2" charset="0"/>
                <a:cs typeface="Helvetica Neue" panose="02000503000000020004" pitchFamily="2" charset="0"/>
              </a:rPr>
              <a:t>Nonprofit or municipal government organizations that: </a:t>
            </a:r>
            <a:br>
              <a:rPr lang="en-US" sz="4000" dirty="0">
                <a:latin typeface="Helvetica" pitchFamily="2" charset="0"/>
                <a:ea typeface="Helvetica Neue" panose="02000503000000020004" pitchFamily="2" charset="0"/>
                <a:cs typeface="Helvetica Neue" panose="02000503000000020004" pitchFamily="2" charset="0"/>
              </a:rPr>
            </a:br>
            <a:br>
              <a:rPr lang="en-US" sz="4000" dirty="0">
                <a:latin typeface="Helvetica" pitchFamily="2" charset="0"/>
                <a:ea typeface="Helvetica Neue" panose="02000503000000020004" pitchFamily="2" charset="0"/>
                <a:cs typeface="Helvetica Neue" panose="02000503000000020004" pitchFamily="2" charset="0"/>
              </a:rPr>
            </a:br>
            <a:r>
              <a:rPr lang="en-US" sz="4000" dirty="0">
                <a:latin typeface="Helvetica" pitchFamily="2" charset="0"/>
                <a:ea typeface="Helvetica Neue" panose="02000503000000020004" pitchFamily="2" charset="0"/>
                <a:cs typeface="Helvetica Neue" panose="02000503000000020004" pitchFamily="2" charset="0"/>
              </a:rPr>
              <a:t>Received grant funding from Dogwood in 2023 – present and are in and serving within the Qualla Boundary and/or the 18 counties of Western North Carolina (Avery, Buncombe, Burke, Cherokee, Clay, Graham, Haywood, Henderson, Jackson, Macon, Madison, McDowell, Mitchell, Polk, Rutherford, Swain, Transylvania, and Yancey)</a:t>
            </a:r>
            <a:br>
              <a:rPr lang="en-US" sz="4000" dirty="0">
                <a:latin typeface="Helvetica" pitchFamily="2" charset="0"/>
                <a:ea typeface="Helvetica Neue" panose="02000503000000020004" pitchFamily="2" charset="0"/>
                <a:cs typeface="Helvetica Neue" panose="02000503000000020004" pitchFamily="2" charset="0"/>
              </a:rPr>
            </a:br>
            <a:br>
              <a:rPr lang="en-US" sz="4000" dirty="0">
                <a:latin typeface="Helvetica" pitchFamily="2" charset="0"/>
                <a:ea typeface="Helvetica Neue" panose="02000503000000020004" pitchFamily="2" charset="0"/>
                <a:cs typeface="Helvetica Neue" panose="02000503000000020004" pitchFamily="2" charset="0"/>
              </a:rPr>
            </a:br>
            <a:r>
              <a:rPr lang="en-US" sz="4000" dirty="0">
                <a:latin typeface="Helvetica" pitchFamily="2" charset="0"/>
                <a:ea typeface="Helvetica Neue" panose="02000503000000020004" pitchFamily="2" charset="0"/>
                <a:cs typeface="Helvetica Neue" panose="02000503000000020004" pitchFamily="2" charset="0"/>
              </a:rPr>
              <a:t>OR</a:t>
            </a:r>
            <a:br>
              <a:rPr lang="en-US" sz="4000" dirty="0">
                <a:latin typeface="Helvetica" pitchFamily="2" charset="0"/>
                <a:ea typeface="Helvetica Neue" panose="02000503000000020004" pitchFamily="2" charset="0"/>
                <a:cs typeface="Helvetica Neue" panose="02000503000000020004" pitchFamily="2" charset="0"/>
              </a:rPr>
            </a:br>
            <a:br>
              <a:rPr lang="en-US" sz="4000" dirty="0">
                <a:latin typeface="Helvetica" pitchFamily="2" charset="0"/>
                <a:ea typeface="Helvetica Neue" panose="02000503000000020004" pitchFamily="2" charset="0"/>
                <a:cs typeface="Helvetica Neue" panose="02000503000000020004" pitchFamily="2" charset="0"/>
              </a:rPr>
            </a:br>
            <a:r>
              <a:rPr lang="en-US" sz="4000" dirty="0">
                <a:latin typeface="Helvetica" pitchFamily="2" charset="0"/>
                <a:ea typeface="Helvetica Neue" panose="02000503000000020004" pitchFamily="2" charset="0"/>
                <a:cs typeface="Helvetica Neue" panose="02000503000000020004" pitchFamily="2" charset="0"/>
              </a:rPr>
              <a:t>Have not received grant funding from Dogwood Health Trust but are located in one of the 12 counties most impacted by Hurricane Helene (Buncombe, Yancey, Mitchell, Avery, Henderson, McDowell, Rutherford, Madison, Polk, Burke, Haywood, and Transylvania) and are seeking funding for hurricane relief and recovery efforts.</a:t>
            </a:r>
            <a:br>
              <a:rPr lang="en-US" sz="4000" dirty="0">
                <a:latin typeface="Helvetica" pitchFamily="2" charset="0"/>
                <a:ea typeface="Helvetica Neue" panose="02000503000000020004" pitchFamily="2" charset="0"/>
                <a:cs typeface="Helvetica Neue" panose="02000503000000020004" pitchFamily="2" charset="0"/>
              </a:rPr>
            </a:br>
            <a:br>
              <a:rPr lang="en-US" sz="4000" dirty="0">
                <a:latin typeface="Helvetica" pitchFamily="2" charset="0"/>
                <a:ea typeface="Helvetica Neue" panose="02000503000000020004" pitchFamily="2" charset="0"/>
                <a:cs typeface="Helvetica Neue" panose="02000503000000020004" pitchFamily="2" charset="0"/>
              </a:rPr>
            </a:br>
            <a:r>
              <a:rPr lang="en-US" sz="4000" dirty="0">
                <a:latin typeface="Helvetica" pitchFamily="2" charset="0"/>
                <a:ea typeface="Helvetica Neue" panose="02000503000000020004" pitchFamily="2" charset="0"/>
                <a:cs typeface="Helvetica Neue" panose="02000503000000020004" pitchFamily="2" charset="0"/>
              </a:rPr>
              <a:t>Have not received support from the Grants Help Desk within the last 30 days</a:t>
            </a:r>
            <a:br>
              <a:rPr lang="en-US" sz="6000" dirty="0">
                <a:latin typeface="Helvetica" pitchFamily="2" charset="0"/>
                <a:ea typeface="Helvetica Neue" panose="02000503000000020004" pitchFamily="2" charset="0"/>
                <a:cs typeface="Helvetica Neue" panose="02000503000000020004" pitchFamily="2" charset="0"/>
              </a:rPr>
            </a:br>
            <a:endParaRPr lang="en-US" sz="5600" b="1" dirty="0">
              <a:latin typeface="Helvetica" pitchFamily="2" charset="0"/>
              <a:ea typeface="Helvetica Neue" panose="02000503000000020004" pitchFamily="2" charset="0"/>
              <a:cs typeface="Helvetica Neue" panose="02000503000000020004" pitchFamily="2" charset="0"/>
              <a:sym typeface="Montserrat"/>
            </a:endParaRPr>
          </a:p>
        </p:txBody>
      </p:sp>
      <p:cxnSp>
        <p:nvCxnSpPr>
          <p:cNvPr id="109" name="Straight Connector 108">
            <a:extLst>
              <a:ext uri="{FF2B5EF4-FFF2-40B4-BE49-F238E27FC236}">
                <a16:creationId xmlns:a16="http://schemas.microsoft.com/office/drawing/2014/main" id="{4052DB12-41FC-CA06-428D-D3C859EAEA7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92928" y="12709416"/>
            <a:ext cx="22000464"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2" name="Image" descr="Image">
            <a:extLst>
              <a:ext uri="{FF2B5EF4-FFF2-40B4-BE49-F238E27FC236}">
                <a16:creationId xmlns:a16="http://schemas.microsoft.com/office/drawing/2014/main" id="{688F559E-465F-4760-1F6D-C9B90D30FD34}"/>
              </a:ext>
            </a:extLst>
          </p:cNvPr>
          <p:cNvPicPr>
            <a:picLocks noChangeAspect="1"/>
          </p:cNvPicPr>
          <p:nvPr/>
        </p:nvPicPr>
        <p:blipFill>
          <a:blip r:embed="rId3"/>
          <a:stretch>
            <a:fillRect/>
          </a:stretch>
        </p:blipFill>
        <p:spPr>
          <a:xfrm>
            <a:off x="22466296" y="12033784"/>
            <a:ext cx="1219792" cy="1056456"/>
          </a:xfrm>
          <a:prstGeom prst="rect">
            <a:avLst/>
          </a:prstGeom>
          <a:ln w="12700">
            <a:miter lim="400000"/>
          </a:ln>
        </p:spPr>
      </p:pic>
      <p:sp>
        <p:nvSpPr>
          <p:cNvPr id="3" name="TextBox 2">
            <a:extLst>
              <a:ext uri="{FF2B5EF4-FFF2-40B4-BE49-F238E27FC236}">
                <a16:creationId xmlns:a16="http://schemas.microsoft.com/office/drawing/2014/main" id="{36DD2A3B-80E7-1CB8-58DE-63BCE7BA2747}"/>
              </a:ext>
            </a:extLst>
          </p:cNvPr>
          <p:cNvSpPr txBox="1"/>
          <p:nvPr/>
        </p:nvSpPr>
        <p:spPr>
          <a:xfrm>
            <a:off x="1567543" y="1375182"/>
            <a:ext cx="20898754" cy="830997"/>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Montserrat" pitchFamily="2" charset="77"/>
                <a:ea typeface="+mj-ea"/>
                <a:cs typeface="+mj-cs"/>
                <a:sym typeface="Helvetica Neue"/>
              </a:rPr>
              <a:t>Who is Eligible to Receive Support from the Grants Help Desk?</a:t>
            </a:r>
          </a:p>
        </p:txBody>
      </p:sp>
    </p:spTree>
    <p:extLst>
      <p:ext uri="{BB962C8B-B14F-4D97-AF65-F5344CB8AC3E}">
        <p14:creationId xmlns:p14="http://schemas.microsoft.com/office/powerpoint/2010/main" val="13591880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7">
          <a:extLst>
            <a:ext uri="{FF2B5EF4-FFF2-40B4-BE49-F238E27FC236}">
              <a16:creationId xmlns:a16="http://schemas.microsoft.com/office/drawing/2014/main" id="{D6BABF7D-84B4-55C8-02F2-24CF3BCC7A45}"/>
            </a:ext>
          </a:extLst>
        </p:cNvPr>
        <p:cNvGrpSpPr/>
        <p:nvPr/>
      </p:nvGrpSpPr>
      <p:grpSpPr>
        <a:xfrm>
          <a:off x="0" y="0"/>
          <a:ext cx="0" cy="0"/>
          <a:chOff x="0" y="0"/>
          <a:chExt cx="0" cy="0"/>
        </a:xfrm>
      </p:grpSpPr>
      <p:sp useBgFill="1">
        <p:nvSpPr>
          <p:cNvPr id="103" name="Rectangle 102">
            <a:extLst>
              <a:ext uri="{FF2B5EF4-FFF2-40B4-BE49-F238E27FC236}">
                <a16:creationId xmlns:a16="http://schemas.microsoft.com/office/drawing/2014/main" id="{01FCC170-3558-AC3C-609A-17D8D313E9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24383998" cy="137147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sym typeface="Helvetica Neue"/>
            </a:endParaRPr>
          </a:p>
        </p:txBody>
      </p:sp>
      <p:sp>
        <p:nvSpPr>
          <p:cNvPr id="105" name="Rectangle 104">
            <a:extLst>
              <a:ext uri="{FF2B5EF4-FFF2-40B4-BE49-F238E27FC236}">
                <a16:creationId xmlns:a16="http://schemas.microsoft.com/office/drawing/2014/main" id="{7DE6C735-D1B5-6EB8-7026-2D1911816A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
            <a:ext cx="24384000" cy="882516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sym typeface="Helvetica Neue"/>
            </a:endParaRPr>
          </a:p>
        </p:txBody>
      </p:sp>
      <p:sp>
        <p:nvSpPr>
          <p:cNvPr id="107" name="Rectangle 106">
            <a:extLst>
              <a:ext uri="{FF2B5EF4-FFF2-40B4-BE49-F238E27FC236}">
                <a16:creationId xmlns:a16="http://schemas.microsoft.com/office/drawing/2014/main" id="{2B880F9D-D5D3-0638-0B44-9F4C72BA401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2928" y="1103925"/>
            <a:ext cx="21998144" cy="923709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sym typeface="Helvetica Neue"/>
            </a:endParaRPr>
          </a:p>
        </p:txBody>
      </p:sp>
      <p:sp>
        <p:nvSpPr>
          <p:cNvPr id="98" name="Google Shape;98;g20270e6df5a_0_16">
            <a:extLst>
              <a:ext uri="{FF2B5EF4-FFF2-40B4-BE49-F238E27FC236}">
                <a16:creationId xmlns:a16="http://schemas.microsoft.com/office/drawing/2014/main" id="{09E388AA-5ACD-80F8-94CA-CEF3EDCD1147}"/>
              </a:ext>
            </a:extLst>
          </p:cNvPr>
          <p:cNvSpPr txBox="1">
            <a:spLocks noGrp="1"/>
          </p:cNvSpPr>
          <p:nvPr>
            <p:ph type="title"/>
          </p:nvPr>
        </p:nvSpPr>
        <p:spPr>
          <a:xfrm>
            <a:off x="1192928" y="2282751"/>
            <a:ext cx="22000464" cy="10188242"/>
          </a:xfrm>
          <a:prstGeom prst="rect">
            <a:avLst/>
          </a:prstGeom>
        </p:spPr>
        <p:txBody>
          <a:bodyPr spcFirstLastPara="1" vert="horz" lIns="182880" tIns="91440" rIns="182880" bIns="91440" rtlCol="0" anchor="ctr" anchorCtr="0">
            <a:normAutofit/>
          </a:bodyPr>
          <a:lstStyle/>
          <a:p>
            <a:r>
              <a:rPr lang="en-US" sz="4800" b="1" dirty="0">
                <a:latin typeface="Helvetica" pitchFamily="2" charset="0"/>
                <a:ea typeface="Helvetica Neue" panose="02000503000000020004" pitchFamily="2" charset="0"/>
                <a:cs typeface="Helvetica Neue" panose="02000503000000020004" pitchFamily="2" charset="0"/>
              </a:rPr>
              <a:t>Eligible:</a:t>
            </a:r>
            <a:br>
              <a:rPr lang="en-US" sz="5600" dirty="0">
                <a:latin typeface="Helvetica" pitchFamily="2" charset="0"/>
                <a:ea typeface="Helvetica Neue" panose="02000503000000020004" pitchFamily="2" charset="0"/>
                <a:cs typeface="Helvetica Neue" panose="02000503000000020004" pitchFamily="2" charset="0"/>
              </a:rPr>
            </a:br>
            <a:br>
              <a:rPr lang="en-US" sz="4000" dirty="0">
                <a:latin typeface="Helvetica" pitchFamily="2" charset="0"/>
                <a:ea typeface="Helvetica Neue" panose="02000503000000020004" pitchFamily="2" charset="0"/>
                <a:cs typeface="Helvetica Neue" panose="02000503000000020004" pitchFamily="2" charset="0"/>
              </a:rPr>
            </a:br>
            <a:r>
              <a:rPr lang="en-US" sz="4000" dirty="0">
                <a:latin typeface="Helvetica" pitchFamily="2" charset="0"/>
                <a:ea typeface="Helvetica Neue" panose="02000503000000020004" pitchFamily="2" charset="0"/>
                <a:cs typeface="Helvetica Neue" panose="02000503000000020004" pitchFamily="2" charset="0"/>
              </a:rPr>
              <a:t>-Assessing the eligibility/competitiveness of a particular project for a specific grant opportunity</a:t>
            </a:r>
            <a:br>
              <a:rPr lang="en-US" sz="4000" dirty="0">
                <a:latin typeface="Helvetica" pitchFamily="2" charset="0"/>
                <a:ea typeface="Helvetica Neue" panose="02000503000000020004" pitchFamily="2" charset="0"/>
                <a:cs typeface="Helvetica Neue" panose="02000503000000020004" pitchFamily="2" charset="0"/>
              </a:rPr>
            </a:br>
            <a:r>
              <a:rPr lang="en-US" sz="4000" dirty="0">
                <a:latin typeface="Helvetica" pitchFamily="2" charset="0"/>
                <a:ea typeface="Helvetica Neue" panose="02000503000000020004" pitchFamily="2" charset="0"/>
                <a:cs typeface="Helvetica Neue" panose="02000503000000020004" pitchFamily="2" charset="0"/>
              </a:rPr>
              <a:t>-Answering questions that arise during the grant development process (such as those related to the narrative, budget, forms, attachments, and submission to the funding agency/organization)</a:t>
            </a:r>
            <a:br>
              <a:rPr lang="en-US" sz="4000" dirty="0">
                <a:latin typeface="Helvetica" pitchFamily="2" charset="0"/>
                <a:ea typeface="Helvetica Neue" panose="02000503000000020004" pitchFamily="2" charset="0"/>
                <a:cs typeface="Helvetica Neue" panose="02000503000000020004" pitchFamily="2" charset="0"/>
              </a:rPr>
            </a:br>
            <a:r>
              <a:rPr lang="en-US" sz="4000" dirty="0">
                <a:latin typeface="Helvetica" pitchFamily="2" charset="0"/>
                <a:ea typeface="Helvetica Neue" panose="02000503000000020004" pitchFamily="2" charset="0"/>
                <a:cs typeface="Helvetica Neue" panose="02000503000000020004" pitchFamily="2" charset="0"/>
              </a:rPr>
              <a:t>-Navigating the complexities of state, federal, and private foundation grant applications</a:t>
            </a:r>
            <a:br>
              <a:rPr lang="en-US" sz="4000" dirty="0">
                <a:latin typeface="Helvetica" pitchFamily="2" charset="0"/>
                <a:ea typeface="Helvetica Neue" panose="02000503000000020004" pitchFamily="2" charset="0"/>
                <a:cs typeface="Helvetica Neue" panose="02000503000000020004" pitchFamily="2" charset="0"/>
              </a:rPr>
            </a:br>
            <a:r>
              <a:rPr lang="en-US" sz="4000" dirty="0">
                <a:latin typeface="Helvetica" pitchFamily="2" charset="0"/>
                <a:ea typeface="Helvetica Neue" panose="02000503000000020004" pitchFamily="2" charset="0"/>
                <a:cs typeface="Helvetica Neue" panose="02000503000000020004" pitchFamily="2" charset="0"/>
              </a:rPr>
              <a:t>-Guidance on grant management and post-award compliance</a:t>
            </a:r>
            <a:br>
              <a:rPr lang="en-US" sz="4000" dirty="0">
                <a:latin typeface="Helvetica" pitchFamily="2" charset="0"/>
                <a:ea typeface="Helvetica Neue" panose="02000503000000020004" pitchFamily="2" charset="0"/>
                <a:cs typeface="Helvetica Neue" panose="02000503000000020004" pitchFamily="2" charset="0"/>
              </a:rPr>
            </a:br>
            <a:br>
              <a:rPr lang="en-US" sz="4000" dirty="0">
                <a:latin typeface="Helvetica" pitchFamily="2" charset="0"/>
                <a:ea typeface="Helvetica Neue" panose="02000503000000020004" pitchFamily="2" charset="0"/>
                <a:cs typeface="Helvetica Neue" panose="02000503000000020004" pitchFamily="2" charset="0"/>
              </a:rPr>
            </a:br>
            <a:r>
              <a:rPr lang="en-US" sz="4800" b="1" dirty="0">
                <a:latin typeface="Helvetica" pitchFamily="2" charset="0"/>
                <a:ea typeface="Helvetica Neue" panose="02000503000000020004" pitchFamily="2" charset="0"/>
                <a:cs typeface="Helvetica Neue" panose="02000503000000020004" pitchFamily="2" charset="0"/>
              </a:rPr>
              <a:t>Not Eligible:</a:t>
            </a:r>
            <a:br>
              <a:rPr lang="en-US" sz="4000" dirty="0">
                <a:latin typeface="Helvetica" pitchFamily="2" charset="0"/>
                <a:ea typeface="Helvetica Neue" panose="02000503000000020004" pitchFamily="2" charset="0"/>
                <a:cs typeface="Helvetica Neue" panose="02000503000000020004" pitchFamily="2" charset="0"/>
              </a:rPr>
            </a:br>
            <a:br>
              <a:rPr lang="en-US" sz="4000" dirty="0">
                <a:latin typeface="Helvetica" pitchFamily="2" charset="0"/>
                <a:ea typeface="Helvetica Neue" panose="02000503000000020004" pitchFamily="2" charset="0"/>
                <a:cs typeface="Helvetica Neue" panose="02000503000000020004" pitchFamily="2" charset="0"/>
              </a:rPr>
            </a:br>
            <a:r>
              <a:rPr lang="en-US" sz="4000" dirty="0">
                <a:latin typeface="Helvetica" pitchFamily="2" charset="0"/>
                <a:ea typeface="Helvetica Neue" panose="02000503000000020004" pitchFamily="2" charset="0"/>
                <a:cs typeface="Helvetica Neue" panose="02000503000000020004" pitchFamily="2" charset="0"/>
              </a:rPr>
              <a:t>-Drafting a full narrative</a:t>
            </a:r>
            <a:br>
              <a:rPr lang="en-US" sz="4000" dirty="0">
                <a:latin typeface="Helvetica" pitchFamily="2" charset="0"/>
                <a:ea typeface="Helvetica Neue" panose="02000503000000020004" pitchFamily="2" charset="0"/>
                <a:cs typeface="Helvetica Neue" panose="02000503000000020004" pitchFamily="2" charset="0"/>
              </a:rPr>
            </a:br>
            <a:r>
              <a:rPr lang="en-US" sz="4000" dirty="0">
                <a:latin typeface="Helvetica" pitchFamily="2" charset="0"/>
                <a:ea typeface="Helvetica Neue" panose="02000503000000020004" pitchFamily="2" charset="0"/>
                <a:cs typeface="Helvetica Neue" panose="02000503000000020004" pitchFamily="2" charset="0"/>
              </a:rPr>
              <a:t>-Creating the project budget, work plan, or logic model</a:t>
            </a:r>
            <a:br>
              <a:rPr lang="en-US" sz="4000" dirty="0">
                <a:latin typeface="Helvetica" pitchFamily="2" charset="0"/>
                <a:ea typeface="Helvetica Neue" panose="02000503000000020004" pitchFamily="2" charset="0"/>
                <a:cs typeface="Helvetica Neue" panose="02000503000000020004" pitchFamily="2" charset="0"/>
              </a:rPr>
            </a:br>
            <a:r>
              <a:rPr lang="en-US" sz="4000" dirty="0">
                <a:latin typeface="Helvetica" pitchFamily="2" charset="0"/>
                <a:ea typeface="Helvetica Neue" panose="02000503000000020004" pitchFamily="2" charset="0"/>
                <a:cs typeface="Helvetica Neue" panose="02000503000000020004" pitchFamily="2" charset="0"/>
              </a:rPr>
              <a:t>-Performing a comprehensive search of funders that might support a project</a:t>
            </a:r>
            <a:br>
              <a:rPr lang="en-US" sz="4000" dirty="0">
                <a:latin typeface="Helvetica" pitchFamily="2" charset="0"/>
                <a:ea typeface="Helvetica Neue" panose="02000503000000020004" pitchFamily="2" charset="0"/>
                <a:cs typeface="Helvetica Neue" panose="02000503000000020004" pitchFamily="2" charset="0"/>
              </a:rPr>
            </a:br>
            <a:br>
              <a:rPr lang="en-US" sz="4000" dirty="0">
                <a:latin typeface="Helvetica" pitchFamily="2" charset="0"/>
                <a:ea typeface="Helvetica Neue" panose="02000503000000020004" pitchFamily="2" charset="0"/>
                <a:cs typeface="Helvetica Neue" panose="02000503000000020004" pitchFamily="2" charset="0"/>
              </a:rPr>
            </a:br>
            <a:br>
              <a:rPr lang="en-US" sz="5600" dirty="0">
                <a:latin typeface="Helvetica Neue" panose="02000503000000020004" pitchFamily="2" charset="0"/>
                <a:ea typeface="Helvetica Neue" panose="02000503000000020004" pitchFamily="2" charset="0"/>
                <a:cs typeface="Helvetica Neue" panose="02000503000000020004" pitchFamily="2" charset="0"/>
              </a:rPr>
            </a:br>
            <a:endParaRPr lang="en-US" sz="5600" b="1" dirty="0">
              <a:latin typeface="Helvetica Neue" panose="02000503000000020004" pitchFamily="2" charset="0"/>
              <a:ea typeface="Helvetica Neue" panose="02000503000000020004" pitchFamily="2" charset="0"/>
              <a:cs typeface="Helvetica Neue" panose="02000503000000020004" pitchFamily="2" charset="0"/>
              <a:sym typeface="Montserrat"/>
            </a:endParaRPr>
          </a:p>
        </p:txBody>
      </p:sp>
      <p:cxnSp>
        <p:nvCxnSpPr>
          <p:cNvPr id="109" name="Straight Connector 108">
            <a:extLst>
              <a:ext uri="{FF2B5EF4-FFF2-40B4-BE49-F238E27FC236}">
                <a16:creationId xmlns:a16="http://schemas.microsoft.com/office/drawing/2014/main" id="{5DB3727B-D8DF-EE0D-F83F-19A73701896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92928" y="12709416"/>
            <a:ext cx="22000464"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2" name="Image" descr="Image">
            <a:extLst>
              <a:ext uri="{FF2B5EF4-FFF2-40B4-BE49-F238E27FC236}">
                <a16:creationId xmlns:a16="http://schemas.microsoft.com/office/drawing/2014/main" id="{987A102E-C28A-9EC9-6E9B-13D5140E855D}"/>
              </a:ext>
            </a:extLst>
          </p:cNvPr>
          <p:cNvPicPr>
            <a:picLocks noChangeAspect="1"/>
          </p:cNvPicPr>
          <p:nvPr/>
        </p:nvPicPr>
        <p:blipFill>
          <a:blip r:embed="rId3"/>
          <a:stretch>
            <a:fillRect/>
          </a:stretch>
        </p:blipFill>
        <p:spPr>
          <a:xfrm>
            <a:off x="22466296" y="12033784"/>
            <a:ext cx="1219792" cy="1056456"/>
          </a:xfrm>
          <a:prstGeom prst="rect">
            <a:avLst/>
          </a:prstGeom>
          <a:ln w="12700">
            <a:miter lim="400000"/>
          </a:ln>
        </p:spPr>
      </p:pic>
      <p:sp>
        <p:nvSpPr>
          <p:cNvPr id="3" name="TextBox 2">
            <a:extLst>
              <a:ext uri="{FF2B5EF4-FFF2-40B4-BE49-F238E27FC236}">
                <a16:creationId xmlns:a16="http://schemas.microsoft.com/office/drawing/2014/main" id="{B87B635F-3F7E-3DA2-83C5-3E42E1644116}"/>
              </a:ext>
            </a:extLst>
          </p:cNvPr>
          <p:cNvSpPr txBox="1"/>
          <p:nvPr/>
        </p:nvSpPr>
        <p:spPr>
          <a:xfrm>
            <a:off x="1567543" y="1236310"/>
            <a:ext cx="20898754" cy="769441"/>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Montserrat" pitchFamily="2" charset="77"/>
                <a:ea typeface="+mj-ea"/>
                <a:cs typeface="+mj-cs"/>
                <a:sym typeface="Helvetica Neue"/>
              </a:rPr>
              <a:t>What are examples of eligible requests for Grants Help Desk support?</a:t>
            </a:r>
          </a:p>
        </p:txBody>
      </p:sp>
    </p:spTree>
    <p:extLst>
      <p:ext uri="{BB962C8B-B14F-4D97-AF65-F5344CB8AC3E}">
        <p14:creationId xmlns:p14="http://schemas.microsoft.com/office/powerpoint/2010/main" val="7396162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97">
          <a:extLst>
            <a:ext uri="{FF2B5EF4-FFF2-40B4-BE49-F238E27FC236}">
              <a16:creationId xmlns:a16="http://schemas.microsoft.com/office/drawing/2014/main" id="{8311A1CE-6DA6-86E1-BCB4-5FC298088AA4}"/>
            </a:ext>
          </a:extLst>
        </p:cNvPr>
        <p:cNvGrpSpPr/>
        <p:nvPr/>
      </p:nvGrpSpPr>
      <p:grpSpPr>
        <a:xfrm>
          <a:off x="0" y="0"/>
          <a:ext cx="0" cy="0"/>
          <a:chOff x="0" y="0"/>
          <a:chExt cx="0" cy="0"/>
        </a:xfrm>
      </p:grpSpPr>
      <p:sp useBgFill="1">
        <p:nvSpPr>
          <p:cNvPr id="103" name="Rectangle 102">
            <a:extLst>
              <a:ext uri="{FF2B5EF4-FFF2-40B4-BE49-F238E27FC236}">
                <a16:creationId xmlns:a16="http://schemas.microsoft.com/office/drawing/2014/main" id="{18FEE7E7-E238-FDF4-E07D-000C59F83AC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24383998" cy="1371473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sym typeface="Helvetica Neue"/>
            </a:endParaRPr>
          </a:p>
        </p:txBody>
      </p:sp>
      <p:sp>
        <p:nvSpPr>
          <p:cNvPr id="105" name="Rectangle 104">
            <a:extLst>
              <a:ext uri="{FF2B5EF4-FFF2-40B4-BE49-F238E27FC236}">
                <a16:creationId xmlns:a16="http://schemas.microsoft.com/office/drawing/2014/main" id="{EB2B1031-5B22-0F39-0CDE-503CF5BB94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
            <a:ext cx="24384000" cy="882516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sym typeface="Helvetica Neue"/>
            </a:endParaRPr>
          </a:p>
        </p:txBody>
      </p:sp>
      <p:sp>
        <p:nvSpPr>
          <p:cNvPr id="107" name="Rectangle 106">
            <a:extLst>
              <a:ext uri="{FF2B5EF4-FFF2-40B4-BE49-F238E27FC236}">
                <a16:creationId xmlns:a16="http://schemas.microsoft.com/office/drawing/2014/main" id="{113F3A1A-5628-B41A-A892-BB440BE763C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192928" y="1103925"/>
            <a:ext cx="21998144" cy="9237098"/>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1828800" rtl="0" eaLnBrk="1" fontAlgn="auto" latinLnBrk="0" hangingPunct="1">
              <a:lnSpc>
                <a:spcPct val="100000"/>
              </a:lnSpc>
              <a:spcBef>
                <a:spcPts val="0"/>
              </a:spcBef>
              <a:spcAft>
                <a:spcPts val="0"/>
              </a:spcAft>
              <a:buClrTx/>
              <a:buSzTx/>
              <a:buFontTx/>
              <a:buNone/>
              <a:tabLst/>
              <a:defRPr/>
            </a:pPr>
            <a:endParaRPr kumimoji="0" lang="en-US" sz="3600" b="0" i="0" u="none" strike="noStrike" kern="1200" cap="none" spc="0" normalizeH="0" baseline="0" noProof="0" dirty="0">
              <a:ln>
                <a:noFill/>
              </a:ln>
              <a:solidFill>
                <a:prstClr val="white"/>
              </a:solidFill>
              <a:effectLst/>
              <a:uLnTx/>
              <a:uFillTx/>
              <a:latin typeface="Calibri" panose="020F0502020204030204"/>
              <a:ea typeface="+mn-ea"/>
              <a:cs typeface="+mn-cs"/>
              <a:sym typeface="Helvetica Neue"/>
            </a:endParaRPr>
          </a:p>
        </p:txBody>
      </p:sp>
      <p:sp>
        <p:nvSpPr>
          <p:cNvPr id="98" name="Google Shape;98;g20270e6df5a_0_16">
            <a:extLst>
              <a:ext uri="{FF2B5EF4-FFF2-40B4-BE49-F238E27FC236}">
                <a16:creationId xmlns:a16="http://schemas.microsoft.com/office/drawing/2014/main" id="{84FF8744-9482-FDE2-4519-41BB4D325E33}"/>
              </a:ext>
            </a:extLst>
          </p:cNvPr>
          <p:cNvSpPr txBox="1">
            <a:spLocks noGrp="1"/>
          </p:cNvSpPr>
          <p:nvPr>
            <p:ph type="title"/>
          </p:nvPr>
        </p:nvSpPr>
        <p:spPr>
          <a:xfrm>
            <a:off x="1190608" y="2140353"/>
            <a:ext cx="22000464" cy="10188242"/>
          </a:xfrm>
          <a:prstGeom prst="rect">
            <a:avLst/>
          </a:prstGeom>
        </p:spPr>
        <p:txBody>
          <a:bodyPr spcFirstLastPara="1" vert="horz" lIns="182880" tIns="91440" rIns="182880" bIns="91440" rtlCol="0" anchor="ctr" anchorCtr="0">
            <a:normAutofit/>
          </a:bodyPr>
          <a:lstStyle/>
          <a:p>
            <a:pPr algn="ctr"/>
            <a:r>
              <a:rPr lang="en-US" sz="6400" dirty="0">
                <a:latin typeface="Helvetica" pitchFamily="2" charset="0"/>
                <a:ea typeface="Helvetica Neue" panose="02000503000000020004" pitchFamily="2" charset="0"/>
                <a:cs typeface="Helvetica Neue" panose="02000503000000020004" pitchFamily="2" charset="0"/>
              </a:rPr>
              <a:t>Request a consultation by following </a:t>
            </a:r>
            <a:r>
              <a:rPr lang="en-US" sz="6400" dirty="0">
                <a:latin typeface="Helvetica" pitchFamily="2" charset="0"/>
                <a:ea typeface="Helvetica Neue" panose="02000503000000020004" pitchFamily="2" charset="0"/>
                <a:cs typeface="Helvetica Neue" panose="02000503000000020004" pitchFamily="2" charset="0"/>
                <a:hlinkClick r:id="rId3"/>
              </a:rPr>
              <a:t>this link.</a:t>
            </a:r>
            <a:br>
              <a:rPr lang="en-US" sz="6400" dirty="0">
                <a:latin typeface="Helvetica" pitchFamily="2" charset="0"/>
                <a:ea typeface="Helvetica Neue" panose="02000503000000020004" pitchFamily="2" charset="0"/>
                <a:cs typeface="Helvetica Neue" panose="02000503000000020004" pitchFamily="2" charset="0"/>
              </a:rPr>
            </a:br>
            <a:br>
              <a:rPr lang="en-US" sz="6400" dirty="0">
                <a:latin typeface="Helvetica" pitchFamily="2" charset="0"/>
                <a:ea typeface="Helvetica Neue" panose="02000503000000020004" pitchFamily="2" charset="0"/>
                <a:cs typeface="Helvetica Neue" panose="02000503000000020004" pitchFamily="2" charset="0"/>
              </a:rPr>
            </a:br>
            <a:r>
              <a:rPr lang="en-US" sz="6400" dirty="0">
                <a:latin typeface="Helvetica" pitchFamily="2" charset="0"/>
                <a:ea typeface="Helvetica Neue" panose="02000503000000020004" pitchFamily="2" charset="0"/>
                <a:cs typeface="Helvetica Neue" panose="02000503000000020004" pitchFamily="2" charset="0"/>
              </a:rPr>
              <a:t>Read more about the Grants Help Desk </a:t>
            </a:r>
            <a:r>
              <a:rPr lang="en-US" sz="6400" dirty="0">
                <a:latin typeface="Helvetica" pitchFamily="2" charset="0"/>
                <a:ea typeface="Helvetica Neue" panose="02000503000000020004" pitchFamily="2" charset="0"/>
                <a:cs typeface="Helvetica Neue" panose="02000503000000020004" pitchFamily="2" charset="0"/>
                <a:hlinkClick r:id="rId4"/>
              </a:rPr>
              <a:t>here.</a:t>
            </a:r>
            <a:br>
              <a:rPr lang="en-US" sz="6400" dirty="0">
                <a:latin typeface="Helvetica" pitchFamily="2" charset="0"/>
                <a:ea typeface="Helvetica Neue" panose="02000503000000020004" pitchFamily="2" charset="0"/>
                <a:cs typeface="Helvetica Neue" panose="02000503000000020004" pitchFamily="2" charset="0"/>
              </a:rPr>
            </a:br>
            <a:endParaRPr lang="en-US" sz="6400" b="1" dirty="0">
              <a:latin typeface="Helvetica" pitchFamily="2" charset="0"/>
              <a:ea typeface="Helvetica Neue" panose="02000503000000020004" pitchFamily="2" charset="0"/>
              <a:cs typeface="Helvetica Neue" panose="02000503000000020004" pitchFamily="2" charset="0"/>
              <a:sym typeface="Montserrat"/>
            </a:endParaRPr>
          </a:p>
        </p:txBody>
      </p:sp>
      <p:cxnSp>
        <p:nvCxnSpPr>
          <p:cNvPr id="109" name="Straight Connector 108">
            <a:extLst>
              <a:ext uri="{FF2B5EF4-FFF2-40B4-BE49-F238E27FC236}">
                <a16:creationId xmlns:a16="http://schemas.microsoft.com/office/drawing/2014/main" id="{2D21C1B6-86AF-DF61-BFB0-AE5A77D7976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92928" y="12709416"/>
            <a:ext cx="22000464" cy="0"/>
          </a:xfrm>
          <a:prstGeom prst="line">
            <a:avLst/>
          </a:prstGeom>
          <a:ln w="1016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2" name="Image" descr="Image">
            <a:extLst>
              <a:ext uri="{FF2B5EF4-FFF2-40B4-BE49-F238E27FC236}">
                <a16:creationId xmlns:a16="http://schemas.microsoft.com/office/drawing/2014/main" id="{0D725E19-471E-EA34-7A4B-44BDA0B76F37}"/>
              </a:ext>
            </a:extLst>
          </p:cNvPr>
          <p:cNvPicPr>
            <a:picLocks noChangeAspect="1"/>
          </p:cNvPicPr>
          <p:nvPr/>
        </p:nvPicPr>
        <p:blipFill>
          <a:blip r:embed="rId5"/>
          <a:stretch>
            <a:fillRect/>
          </a:stretch>
        </p:blipFill>
        <p:spPr>
          <a:xfrm>
            <a:off x="22466296" y="12033784"/>
            <a:ext cx="1219792" cy="1056456"/>
          </a:xfrm>
          <a:prstGeom prst="rect">
            <a:avLst/>
          </a:prstGeom>
          <a:ln w="12700">
            <a:miter lim="400000"/>
          </a:ln>
        </p:spPr>
      </p:pic>
      <p:sp>
        <p:nvSpPr>
          <p:cNvPr id="3" name="TextBox 2">
            <a:extLst>
              <a:ext uri="{FF2B5EF4-FFF2-40B4-BE49-F238E27FC236}">
                <a16:creationId xmlns:a16="http://schemas.microsoft.com/office/drawing/2014/main" id="{07100DA3-5C56-290B-FF35-CE663F6EFF6B}"/>
              </a:ext>
            </a:extLst>
          </p:cNvPr>
          <p:cNvSpPr txBox="1"/>
          <p:nvPr/>
        </p:nvSpPr>
        <p:spPr>
          <a:xfrm>
            <a:off x="1741463" y="2728646"/>
            <a:ext cx="20898754" cy="1107996"/>
          </a:xfrm>
          <a:prstGeom prst="rect">
            <a:avLst/>
          </a:prstGeom>
          <a:noFill/>
        </p:spPr>
        <p:txBody>
          <a:bodyPr wrap="square" rtlCol="0">
            <a:spAutoFit/>
          </a:bodyPr>
          <a:lstStyle/>
          <a:p>
            <a:pPr marL="0" marR="0" lvl="0" indent="0" algn="ctr" defTabSz="1828800" rtl="0" eaLnBrk="1" fontAlgn="auto" latinLnBrk="0" hangingPunct="1">
              <a:lnSpc>
                <a:spcPct val="100000"/>
              </a:lnSpc>
              <a:spcBef>
                <a:spcPts val="0"/>
              </a:spcBef>
              <a:spcAft>
                <a:spcPts val="0"/>
              </a:spcAft>
              <a:buClrTx/>
              <a:buSzTx/>
              <a:buFontTx/>
              <a:buNone/>
              <a:tabLst/>
              <a:defRPr/>
            </a:pPr>
            <a:r>
              <a:rPr kumimoji="0" lang="en-US" sz="6600" b="1" i="0" u="none" strike="noStrike" kern="1200" cap="none" spc="0" normalizeH="0" baseline="0" noProof="0" dirty="0">
                <a:ln>
                  <a:noFill/>
                </a:ln>
                <a:solidFill>
                  <a:prstClr val="black"/>
                </a:solidFill>
                <a:effectLst/>
                <a:uLnTx/>
                <a:uFillTx/>
                <a:latin typeface="Montserrat" pitchFamily="2" charset="77"/>
                <a:ea typeface="+mj-ea"/>
                <a:cs typeface="+mj-cs"/>
                <a:sym typeface="Helvetica Neue"/>
              </a:rPr>
              <a:t>How do we request Grants Help Desk support?</a:t>
            </a:r>
          </a:p>
        </p:txBody>
      </p:sp>
    </p:spTree>
    <p:extLst>
      <p:ext uri="{BB962C8B-B14F-4D97-AF65-F5344CB8AC3E}">
        <p14:creationId xmlns:p14="http://schemas.microsoft.com/office/powerpoint/2010/main" val="25106294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7"/>
        <p:cNvGrpSpPr/>
        <p:nvPr/>
      </p:nvGrpSpPr>
      <p:grpSpPr>
        <a:xfrm>
          <a:off x="0" y="0"/>
          <a:ext cx="0" cy="0"/>
          <a:chOff x="0" y="0"/>
          <a:chExt cx="0" cy="0"/>
        </a:xfrm>
      </p:grpSpPr>
      <p:sp>
        <p:nvSpPr>
          <p:cNvPr id="98" name="Google Shape;98;g20270e6df5a_0_16"/>
          <p:cNvSpPr txBox="1">
            <a:spLocks noGrp="1"/>
          </p:cNvSpPr>
          <p:nvPr>
            <p:ph type="title"/>
          </p:nvPr>
        </p:nvSpPr>
        <p:spPr>
          <a:xfrm>
            <a:off x="1219199" y="2067339"/>
            <a:ext cx="22242379" cy="7732643"/>
          </a:xfrm>
          <a:prstGeom prst="rect">
            <a:avLst/>
          </a:prstGeom>
        </p:spPr>
        <p:txBody>
          <a:bodyPr spcFirstLastPara="1" wrap="square" lIns="182850" tIns="91400" rIns="182850" bIns="91400" anchor="ctr" anchorCtr="0">
            <a:normAutofit/>
          </a:bodyPr>
          <a:lstStyle/>
          <a:p>
            <a:pPr marL="101600">
              <a:lnSpc>
                <a:spcPct val="100000"/>
              </a:lnSpc>
              <a:buClr>
                <a:schemeClr val="dk1"/>
              </a:buClr>
              <a:buSzPts val="2800"/>
            </a:pPr>
            <a:r>
              <a:rPr lang="en-US" sz="8000" dirty="0">
                <a:solidFill>
                  <a:srgbClr val="FFC000"/>
                </a:solidFill>
                <a:latin typeface="+mj-ea"/>
                <a:cs typeface="Montserrat"/>
                <a:sym typeface="Montserrat"/>
              </a:rPr>
              <a:t>I.</a:t>
            </a:r>
            <a:r>
              <a:rPr lang="en-US" sz="8000" dirty="0">
                <a:solidFill>
                  <a:schemeClr val="dk1"/>
                </a:solidFill>
                <a:latin typeface="Montserrat"/>
                <a:ea typeface="Montserrat"/>
                <a:cs typeface="Montserrat"/>
                <a:sym typeface="Montserrat"/>
              </a:rPr>
              <a:t> </a:t>
            </a:r>
            <a:r>
              <a:rPr lang="en-US" sz="8000" dirty="0">
                <a:solidFill>
                  <a:srgbClr val="0EB1A4"/>
                </a:solidFill>
                <a:latin typeface="Montserrat"/>
                <a:ea typeface="Montserrat"/>
                <a:cs typeface="Montserrat"/>
                <a:sym typeface="Montserrat"/>
              </a:rPr>
              <a:t>The importance of storytelling in crafting a winning proposal</a:t>
            </a:r>
            <a:endParaRPr sz="8000" b="1" dirty="0">
              <a:solidFill>
                <a:srgbClr val="0EB1A4"/>
              </a:solidFill>
              <a:latin typeface="+mj-ea"/>
              <a:sym typeface="Montserrat"/>
            </a:endParaRPr>
          </a:p>
        </p:txBody>
      </p:sp>
      <p:pic>
        <p:nvPicPr>
          <p:cNvPr id="2" name="Image" descr="Image">
            <a:extLst>
              <a:ext uri="{FF2B5EF4-FFF2-40B4-BE49-F238E27FC236}">
                <a16:creationId xmlns:a16="http://schemas.microsoft.com/office/drawing/2014/main" id="{A42C7207-BB09-FDC6-1587-CF282DA8910A}"/>
              </a:ext>
            </a:extLst>
          </p:cNvPr>
          <p:cNvPicPr>
            <a:picLocks noChangeAspect="1"/>
          </p:cNvPicPr>
          <p:nvPr/>
        </p:nvPicPr>
        <p:blipFill>
          <a:blip r:embed="rId3"/>
          <a:stretch>
            <a:fillRect/>
          </a:stretch>
        </p:blipFill>
        <p:spPr>
          <a:xfrm>
            <a:off x="22466295" y="12033784"/>
            <a:ext cx="1219791" cy="1056456"/>
          </a:xfrm>
          <a:prstGeom prst="rect">
            <a:avLst/>
          </a:prstGeom>
          <a:ln w="12700">
            <a:miter lim="400000"/>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B5B4C25-8892-4244-9D51-5B6192671118}"/>
              </a:ext>
            </a:extLst>
          </p:cNvPr>
          <p:cNvSpPr>
            <a:spLocks noGrp="1"/>
          </p:cNvSpPr>
          <p:nvPr>
            <p:ph idx="1"/>
          </p:nvPr>
        </p:nvSpPr>
        <p:spPr>
          <a:xfrm>
            <a:off x="833968" y="1959429"/>
            <a:ext cx="17890450" cy="9927771"/>
          </a:xfrm>
        </p:spPr>
        <p:txBody>
          <a:bodyPr numCol="1">
            <a:noAutofit/>
          </a:bodyPr>
          <a:lstStyle/>
          <a:p>
            <a:pPr>
              <a:lnSpc>
                <a:spcPct val="100000"/>
              </a:lnSpc>
              <a:spcBef>
                <a:spcPts val="600"/>
              </a:spcBef>
              <a:spcAft>
                <a:spcPts val="1200"/>
              </a:spcAft>
            </a:pPr>
            <a:r>
              <a:rPr lang="en-US" sz="4400" dirty="0">
                <a:solidFill>
                  <a:srgbClr val="000000"/>
                </a:solidFill>
                <a:latin typeface="+mn-lt"/>
              </a:rPr>
              <a:t>Organizations must set themselves apart from the rest, especially for potential new funders.</a:t>
            </a:r>
          </a:p>
          <a:p>
            <a:pPr>
              <a:lnSpc>
                <a:spcPct val="100000"/>
              </a:lnSpc>
              <a:spcBef>
                <a:spcPts val="600"/>
              </a:spcBef>
              <a:spcAft>
                <a:spcPts val="1200"/>
              </a:spcAft>
            </a:pPr>
            <a:r>
              <a:rPr lang="en-US" sz="4400" dirty="0">
                <a:solidFill>
                  <a:srgbClr val="000000"/>
                </a:solidFill>
                <a:latin typeface="+mn-lt"/>
              </a:rPr>
              <a:t>Storytelling creates compelling narratives by bridging logic and emotion.</a:t>
            </a:r>
          </a:p>
          <a:p>
            <a:pPr>
              <a:lnSpc>
                <a:spcPct val="100000"/>
              </a:lnSpc>
              <a:spcBef>
                <a:spcPts val="600"/>
              </a:spcBef>
              <a:spcAft>
                <a:spcPts val="1200"/>
              </a:spcAft>
            </a:pPr>
            <a:r>
              <a:rPr lang="en-US" sz="4400" dirty="0">
                <a:solidFill>
                  <a:srgbClr val="000000"/>
                </a:solidFill>
                <a:latin typeface="+mn-lt"/>
              </a:rPr>
              <a:t>Most effective in foundation grant proposals, but can be part of government grants too.</a:t>
            </a:r>
          </a:p>
          <a:p>
            <a:pPr>
              <a:lnSpc>
                <a:spcPct val="100000"/>
              </a:lnSpc>
              <a:spcBef>
                <a:spcPts val="600"/>
              </a:spcBef>
              <a:spcAft>
                <a:spcPts val="1200"/>
              </a:spcAft>
            </a:pPr>
            <a:r>
              <a:rPr lang="en-US" sz="4400" dirty="0">
                <a:solidFill>
                  <a:srgbClr val="000000"/>
                </a:solidFill>
                <a:latin typeface="+mn-lt"/>
              </a:rPr>
              <a:t>A strong story makes your proposal memorable.</a:t>
            </a:r>
          </a:p>
          <a:p>
            <a:pPr>
              <a:lnSpc>
                <a:spcPct val="100000"/>
              </a:lnSpc>
              <a:spcBef>
                <a:spcPts val="600"/>
              </a:spcBef>
              <a:spcAft>
                <a:spcPts val="1200"/>
              </a:spcAft>
            </a:pPr>
            <a:r>
              <a:rPr lang="en-US" sz="4400" dirty="0">
                <a:solidFill>
                  <a:srgbClr val="000000"/>
                </a:solidFill>
                <a:latin typeface="+mn-lt"/>
              </a:rPr>
              <a:t>When people listen to stories, it releases oxytocin in the brain—the ”feel good” hormone—which increases trust, generosity, and likability. </a:t>
            </a:r>
          </a:p>
          <a:p>
            <a:pPr>
              <a:lnSpc>
                <a:spcPct val="100000"/>
              </a:lnSpc>
              <a:spcBef>
                <a:spcPts val="600"/>
              </a:spcBef>
              <a:spcAft>
                <a:spcPts val="1200"/>
              </a:spcAft>
            </a:pPr>
            <a:r>
              <a:rPr lang="en-US" sz="4400" dirty="0">
                <a:solidFill>
                  <a:srgbClr val="000000"/>
                </a:solidFill>
                <a:latin typeface="+mn-lt"/>
              </a:rPr>
              <a:t>Convey a community’s unique elements and needs.</a:t>
            </a:r>
          </a:p>
        </p:txBody>
      </p:sp>
      <p:pic>
        <p:nvPicPr>
          <p:cNvPr id="2" name="Image" descr="Image">
            <a:extLst>
              <a:ext uri="{FF2B5EF4-FFF2-40B4-BE49-F238E27FC236}">
                <a16:creationId xmlns:a16="http://schemas.microsoft.com/office/drawing/2014/main" id="{03233D93-A1DF-1478-5AA2-E0B90F1F7147}"/>
              </a:ext>
            </a:extLst>
          </p:cNvPr>
          <p:cNvPicPr>
            <a:picLocks noChangeAspect="1"/>
          </p:cNvPicPr>
          <p:nvPr/>
        </p:nvPicPr>
        <p:blipFill>
          <a:blip r:embed="rId2"/>
          <a:stretch>
            <a:fillRect/>
          </a:stretch>
        </p:blipFill>
        <p:spPr>
          <a:xfrm>
            <a:off x="22825838" y="12489939"/>
            <a:ext cx="1219791" cy="1056456"/>
          </a:xfrm>
          <a:prstGeom prst="rect">
            <a:avLst/>
          </a:prstGeom>
          <a:ln w="12700">
            <a:miter lim="400000"/>
          </a:ln>
        </p:spPr>
      </p:pic>
      <p:sp>
        <p:nvSpPr>
          <p:cNvPr id="7" name="Title 2">
            <a:extLst>
              <a:ext uri="{FF2B5EF4-FFF2-40B4-BE49-F238E27FC236}">
                <a16:creationId xmlns:a16="http://schemas.microsoft.com/office/drawing/2014/main" id="{CE06A9CF-BA3F-E972-3B8F-6DDAFC370002}"/>
              </a:ext>
            </a:extLst>
          </p:cNvPr>
          <p:cNvSpPr txBox="1">
            <a:spLocks/>
          </p:cNvSpPr>
          <p:nvPr/>
        </p:nvSpPr>
        <p:spPr>
          <a:xfrm>
            <a:off x="833968" y="617220"/>
            <a:ext cx="233172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0" marR="0" indent="0" algn="l" defTabSz="2438337" rtl="0" eaLnBrk="1" latinLnBrk="0" hangingPunct="1">
              <a:lnSpc>
                <a:spcPct val="80000"/>
              </a:lnSpc>
              <a:spcBef>
                <a:spcPts val="0"/>
              </a:spcBef>
              <a:spcAft>
                <a:spcPts val="0"/>
              </a:spcAft>
              <a:buClrTx/>
              <a:buSzTx/>
              <a:buFontTx/>
              <a:buNone/>
              <a:tabLst/>
              <a:defRPr sz="7200" b="1" i="0" u="none" strike="noStrike" cap="none" spc="-170" baseline="0">
                <a:solidFill>
                  <a:srgbClr val="2F6A36"/>
                </a:solidFill>
                <a:uFillTx/>
                <a:latin typeface="+mj-lt"/>
                <a:ea typeface="+mj-ea"/>
                <a:cs typeface="+mj-cs"/>
                <a:sym typeface="Helvetica Neue"/>
              </a:defRPr>
            </a:lvl1pPr>
            <a:lvl2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a:lstStyle>
          <a:p>
            <a:r>
              <a:rPr lang="en-US" dirty="0">
                <a:solidFill>
                  <a:srgbClr val="0EB1A4"/>
                </a:solidFill>
              </a:rPr>
              <a:t>Why Use Storytelling in Grant Proposals?</a:t>
            </a:r>
          </a:p>
        </p:txBody>
      </p:sp>
      <p:pic>
        <p:nvPicPr>
          <p:cNvPr id="9" name="Picture 8" descr="Family reading a story book | Free vector - 469983">
            <a:extLst>
              <a:ext uri="{FF2B5EF4-FFF2-40B4-BE49-F238E27FC236}">
                <a16:creationId xmlns:a16="http://schemas.microsoft.com/office/drawing/2014/main" id="{04845344-6F78-701F-AC0B-89A438163A50}"/>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5537494" y="9012616"/>
            <a:ext cx="6373847" cy="4533779"/>
          </a:xfrm>
          <a:prstGeom prst="rect">
            <a:avLst/>
          </a:prstGeom>
        </p:spPr>
      </p:pic>
    </p:spTree>
    <p:extLst>
      <p:ext uri="{BB962C8B-B14F-4D97-AF65-F5344CB8AC3E}">
        <p14:creationId xmlns:p14="http://schemas.microsoft.com/office/powerpoint/2010/main" val="9097080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AB61D-A4A3-9E9F-DA6E-7130A389DB3B}"/>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07981C74-C120-B74C-56F3-94DF91C82139}"/>
              </a:ext>
            </a:extLst>
          </p:cNvPr>
          <p:cNvSpPr>
            <a:spLocks noGrp="1"/>
          </p:cNvSpPr>
          <p:nvPr>
            <p:ph idx="1"/>
          </p:nvPr>
        </p:nvSpPr>
        <p:spPr>
          <a:xfrm>
            <a:off x="984252" y="2275860"/>
            <a:ext cx="14943664" cy="5592417"/>
          </a:xfrm>
        </p:spPr>
        <p:txBody>
          <a:bodyPr numCol="1">
            <a:normAutofit/>
          </a:bodyPr>
          <a:lstStyle/>
          <a:p>
            <a:pPr>
              <a:spcBef>
                <a:spcPts val="1500"/>
              </a:spcBef>
            </a:pPr>
            <a:r>
              <a:rPr lang="en-US" sz="4400" dirty="0">
                <a:solidFill>
                  <a:srgbClr val="000000"/>
                </a:solidFill>
                <a:latin typeface="+mn-lt"/>
              </a:rPr>
              <a:t>Grant proposals must </a:t>
            </a:r>
            <a:r>
              <a:rPr lang="en-US" sz="4400" b="1" dirty="0">
                <a:solidFill>
                  <a:srgbClr val="000000"/>
                </a:solidFill>
                <a:latin typeface="+mn-lt"/>
              </a:rPr>
              <a:t>inform</a:t>
            </a:r>
            <a:r>
              <a:rPr lang="en-US" sz="4400" dirty="0">
                <a:solidFill>
                  <a:srgbClr val="000000"/>
                </a:solidFill>
                <a:latin typeface="+mn-lt"/>
              </a:rPr>
              <a:t> and </a:t>
            </a:r>
            <a:r>
              <a:rPr lang="en-US" sz="4400" b="1" dirty="0">
                <a:solidFill>
                  <a:srgbClr val="000000"/>
                </a:solidFill>
                <a:latin typeface="+mn-lt"/>
              </a:rPr>
              <a:t>inspire</a:t>
            </a:r>
            <a:r>
              <a:rPr lang="en-US" sz="4400" dirty="0">
                <a:solidFill>
                  <a:srgbClr val="000000"/>
                </a:solidFill>
                <a:latin typeface="+mn-lt"/>
              </a:rPr>
              <a:t>.  </a:t>
            </a:r>
          </a:p>
          <a:p>
            <a:pPr>
              <a:spcBef>
                <a:spcPts val="1500"/>
              </a:spcBef>
            </a:pPr>
            <a:r>
              <a:rPr lang="en-US" sz="4400" dirty="0">
                <a:solidFill>
                  <a:srgbClr val="000000"/>
                </a:solidFill>
                <a:latin typeface="+mn-lt"/>
              </a:rPr>
              <a:t>Remember that you are writing for a real person. Use a more conversational tone.</a:t>
            </a:r>
          </a:p>
          <a:p>
            <a:pPr>
              <a:spcBef>
                <a:spcPts val="1500"/>
              </a:spcBef>
            </a:pPr>
            <a:r>
              <a:rPr lang="en-US" sz="4400" dirty="0">
                <a:solidFill>
                  <a:srgbClr val="000000"/>
                </a:solidFill>
                <a:latin typeface="+mn-lt"/>
              </a:rPr>
              <a:t>The reviewers will likely forget facts and figures no matter how impressive they are.</a:t>
            </a:r>
          </a:p>
          <a:p>
            <a:pPr>
              <a:spcBef>
                <a:spcPts val="1500"/>
              </a:spcBef>
            </a:pPr>
            <a:r>
              <a:rPr lang="en-US" sz="4400" dirty="0">
                <a:solidFill>
                  <a:srgbClr val="000000"/>
                </a:solidFill>
                <a:latin typeface="+mn-lt"/>
              </a:rPr>
              <a:t>Start with a strong hook; embed the storyline throughout your proposal; highlight how the target population’s story will change if the program is funded.</a:t>
            </a:r>
          </a:p>
          <a:p>
            <a:pPr>
              <a:spcBef>
                <a:spcPts val="1500"/>
              </a:spcBef>
            </a:pPr>
            <a:endParaRPr lang="en-US" sz="4400" dirty="0">
              <a:solidFill>
                <a:srgbClr val="000000"/>
              </a:solidFill>
              <a:latin typeface="+mn-lt"/>
            </a:endParaRPr>
          </a:p>
        </p:txBody>
      </p:sp>
      <p:pic>
        <p:nvPicPr>
          <p:cNvPr id="2" name="Image" descr="Image">
            <a:extLst>
              <a:ext uri="{FF2B5EF4-FFF2-40B4-BE49-F238E27FC236}">
                <a16:creationId xmlns:a16="http://schemas.microsoft.com/office/drawing/2014/main" id="{C8531E5A-4D21-1986-4AC1-ECAFA54CCD9D}"/>
              </a:ext>
            </a:extLst>
          </p:cNvPr>
          <p:cNvPicPr>
            <a:picLocks noChangeAspect="1"/>
          </p:cNvPicPr>
          <p:nvPr/>
        </p:nvPicPr>
        <p:blipFill>
          <a:blip r:embed="rId2"/>
          <a:stretch>
            <a:fillRect/>
          </a:stretch>
        </p:blipFill>
        <p:spPr>
          <a:xfrm>
            <a:off x="22825838" y="12489939"/>
            <a:ext cx="1219791" cy="1056456"/>
          </a:xfrm>
          <a:prstGeom prst="rect">
            <a:avLst/>
          </a:prstGeom>
          <a:ln w="12700">
            <a:miter lim="400000"/>
          </a:ln>
        </p:spPr>
      </p:pic>
      <p:sp>
        <p:nvSpPr>
          <p:cNvPr id="7" name="Title 2">
            <a:extLst>
              <a:ext uri="{FF2B5EF4-FFF2-40B4-BE49-F238E27FC236}">
                <a16:creationId xmlns:a16="http://schemas.microsoft.com/office/drawing/2014/main" id="{8C35476B-7801-8BFB-6D9C-278156D6BD04}"/>
              </a:ext>
            </a:extLst>
          </p:cNvPr>
          <p:cNvSpPr txBox="1">
            <a:spLocks/>
          </p:cNvSpPr>
          <p:nvPr/>
        </p:nvSpPr>
        <p:spPr>
          <a:xfrm>
            <a:off x="833968" y="617220"/>
            <a:ext cx="233172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marL="0" marR="0" indent="0" algn="l" defTabSz="2438337" rtl="0" eaLnBrk="1" latinLnBrk="0" hangingPunct="1">
              <a:lnSpc>
                <a:spcPct val="80000"/>
              </a:lnSpc>
              <a:spcBef>
                <a:spcPts val="0"/>
              </a:spcBef>
              <a:spcAft>
                <a:spcPts val="0"/>
              </a:spcAft>
              <a:buClrTx/>
              <a:buSzTx/>
              <a:buFontTx/>
              <a:buNone/>
              <a:tabLst/>
              <a:defRPr sz="7200" b="1" i="0" u="none" strike="noStrike" cap="none" spc="-170" baseline="0">
                <a:solidFill>
                  <a:srgbClr val="2F6A36"/>
                </a:solidFill>
                <a:uFillTx/>
                <a:latin typeface="+mj-lt"/>
                <a:ea typeface="+mj-ea"/>
                <a:cs typeface="+mj-cs"/>
                <a:sym typeface="Helvetica Neue"/>
              </a:defRPr>
            </a:lvl1pPr>
            <a:lvl2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a:lstStyle>
          <a:p>
            <a:r>
              <a:rPr lang="en-US" dirty="0">
                <a:solidFill>
                  <a:srgbClr val="0EB1A4"/>
                </a:solidFill>
              </a:rPr>
              <a:t>The role of the STORY in Foundation Proposals</a:t>
            </a:r>
          </a:p>
        </p:txBody>
      </p:sp>
      <p:pic>
        <p:nvPicPr>
          <p:cNvPr id="9" name="Picture 8" descr="Narrative Techniques: 12 Methods That Elevate Stories | Chapter Blog">
            <a:extLst>
              <a:ext uri="{FF2B5EF4-FFF2-40B4-BE49-F238E27FC236}">
                <a16:creationId xmlns:a16="http://schemas.microsoft.com/office/drawing/2014/main" id="{CA1D92B2-0341-A779-FB0A-7C30F5231D3B}"/>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6078200" y="2188029"/>
            <a:ext cx="7772400" cy="4333701"/>
          </a:xfrm>
          <a:prstGeom prst="rect">
            <a:avLst/>
          </a:prstGeom>
        </p:spPr>
      </p:pic>
      <p:sp>
        <p:nvSpPr>
          <p:cNvPr id="10" name="TextBox 9">
            <a:extLst>
              <a:ext uri="{FF2B5EF4-FFF2-40B4-BE49-F238E27FC236}">
                <a16:creationId xmlns:a16="http://schemas.microsoft.com/office/drawing/2014/main" id="{1B38B841-F2A5-4E65-83C0-514FE60A3729}"/>
              </a:ext>
            </a:extLst>
          </p:cNvPr>
          <p:cNvSpPr txBox="1"/>
          <p:nvPr/>
        </p:nvSpPr>
        <p:spPr>
          <a:xfrm>
            <a:off x="984252" y="7762537"/>
            <a:ext cx="21226043" cy="348659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609600" indent="-609600" algn="l" hangingPunct="1">
              <a:lnSpc>
                <a:spcPct val="90000"/>
              </a:lnSpc>
              <a:spcBef>
                <a:spcPts val="1500"/>
              </a:spcBef>
              <a:buSzPct val="123000"/>
              <a:buFontTx/>
              <a:buChar char="•"/>
            </a:pPr>
            <a:r>
              <a:rPr lang="en-US" sz="4400" dirty="0">
                <a:solidFill>
                  <a:srgbClr val="000000"/>
                </a:solidFill>
                <a:latin typeface="+mn-lt"/>
              </a:rPr>
              <a:t>Use vivid real-life examples, imagery, and powerful quotes, etc. </a:t>
            </a:r>
          </a:p>
          <a:p>
            <a:pPr marL="609600" indent="-609600" algn="l" hangingPunct="1">
              <a:lnSpc>
                <a:spcPct val="90000"/>
              </a:lnSpc>
              <a:spcBef>
                <a:spcPts val="1500"/>
              </a:spcBef>
              <a:buSzPct val="123000"/>
              <a:buFontTx/>
              <a:buChar char="•"/>
            </a:pPr>
            <a:r>
              <a:rPr lang="en-US" sz="4400" dirty="0">
                <a:solidFill>
                  <a:srgbClr val="000000"/>
                </a:solidFill>
                <a:latin typeface="+mn-lt"/>
              </a:rPr>
              <a:t>Align your story with the funder’s values and priorities.</a:t>
            </a:r>
          </a:p>
          <a:p>
            <a:pPr marL="609600" indent="-609600" algn="l" hangingPunct="1">
              <a:lnSpc>
                <a:spcPct val="90000"/>
              </a:lnSpc>
              <a:spcBef>
                <a:spcPts val="1500"/>
              </a:spcBef>
              <a:buSzPct val="123000"/>
              <a:buFontTx/>
              <a:buChar char="•"/>
            </a:pPr>
            <a:r>
              <a:rPr lang="en-US" sz="4400" b="1" dirty="0">
                <a:solidFill>
                  <a:srgbClr val="000000"/>
                </a:solidFill>
                <a:latin typeface="+mn-lt"/>
              </a:rPr>
              <a:t>Remember, you are not just asking for money but inviting funders to become part of something meaningful.</a:t>
            </a:r>
          </a:p>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5E5E5E"/>
              </a:solidFill>
              <a:effectLst/>
              <a:uFillTx/>
              <a:latin typeface="+mj-lt"/>
              <a:ea typeface="+mj-ea"/>
              <a:cs typeface="+mj-cs"/>
              <a:sym typeface="Helvetica Neue"/>
            </a:endParaRPr>
          </a:p>
        </p:txBody>
      </p:sp>
    </p:spTree>
    <p:extLst>
      <p:ext uri="{BB962C8B-B14F-4D97-AF65-F5344CB8AC3E}">
        <p14:creationId xmlns:p14="http://schemas.microsoft.com/office/powerpoint/2010/main" val="38857155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9BF2B-6448-5351-6145-9EA5B5C91C1D}"/>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9BF3705-AD06-29FD-87DE-6669238837B0}"/>
              </a:ext>
            </a:extLst>
          </p:cNvPr>
          <p:cNvSpPr>
            <a:spLocks noGrp="1"/>
          </p:cNvSpPr>
          <p:nvPr>
            <p:ph idx="1"/>
          </p:nvPr>
        </p:nvSpPr>
        <p:spPr>
          <a:xfrm>
            <a:off x="833968" y="2188029"/>
            <a:ext cx="22716064" cy="10910751"/>
          </a:xfrm>
        </p:spPr>
        <p:txBody>
          <a:bodyPr numCol="1">
            <a:normAutofit/>
          </a:bodyPr>
          <a:lstStyle/>
          <a:p>
            <a:pPr>
              <a:spcBef>
                <a:spcPts val="1500"/>
              </a:spcBef>
            </a:pPr>
            <a:r>
              <a:rPr lang="en-US" sz="4400" dirty="0">
                <a:solidFill>
                  <a:srgbClr val="000000"/>
                </a:solidFill>
                <a:latin typeface="+mn-lt"/>
              </a:rPr>
              <a:t>A competitive government grant proposals tells a story through data and outcomes.</a:t>
            </a:r>
          </a:p>
          <a:p>
            <a:pPr>
              <a:spcBef>
                <a:spcPts val="1500"/>
              </a:spcBef>
            </a:pPr>
            <a:r>
              <a:rPr lang="en-US" sz="4400" dirty="0">
                <a:solidFill>
                  <a:srgbClr val="000000"/>
                </a:solidFill>
                <a:latin typeface="+mn-lt"/>
              </a:rPr>
              <a:t>Reviewers must understand the </a:t>
            </a:r>
            <a:r>
              <a:rPr lang="en-US" sz="4400" b="1" dirty="0">
                <a:solidFill>
                  <a:srgbClr val="000000"/>
                </a:solidFill>
                <a:latin typeface="+mn-lt"/>
              </a:rPr>
              <a:t>problem</a:t>
            </a:r>
            <a:r>
              <a:rPr lang="en-US" sz="4400" dirty="0">
                <a:solidFill>
                  <a:srgbClr val="000000"/>
                </a:solidFill>
                <a:latin typeface="+mn-lt"/>
              </a:rPr>
              <a:t>, your </a:t>
            </a:r>
            <a:r>
              <a:rPr lang="en-US" sz="4400" b="1" dirty="0">
                <a:solidFill>
                  <a:srgbClr val="000000"/>
                </a:solidFill>
                <a:latin typeface="+mn-lt"/>
              </a:rPr>
              <a:t>solution</a:t>
            </a:r>
            <a:r>
              <a:rPr lang="en-US" sz="4400" dirty="0">
                <a:solidFill>
                  <a:srgbClr val="000000"/>
                </a:solidFill>
                <a:latin typeface="+mn-lt"/>
              </a:rPr>
              <a:t>, and the </a:t>
            </a:r>
            <a:r>
              <a:rPr lang="en-US" sz="4400" b="1" dirty="0">
                <a:solidFill>
                  <a:srgbClr val="000000"/>
                </a:solidFill>
                <a:latin typeface="+mn-lt"/>
              </a:rPr>
              <a:t>impact.</a:t>
            </a:r>
          </a:p>
          <a:p>
            <a:pPr>
              <a:spcBef>
                <a:spcPts val="1500"/>
              </a:spcBef>
            </a:pPr>
            <a:r>
              <a:rPr lang="en-US" sz="4400" dirty="0">
                <a:solidFill>
                  <a:srgbClr val="000000"/>
                </a:solidFill>
                <a:latin typeface="+mn-lt"/>
              </a:rPr>
              <a:t>A strong Needs section lays out the facts in a logical, convincing way rather than appealing to emotion.</a:t>
            </a:r>
          </a:p>
          <a:p>
            <a:pPr>
              <a:spcBef>
                <a:spcPts val="1500"/>
              </a:spcBef>
            </a:pPr>
            <a:r>
              <a:rPr lang="en-US" sz="4400" dirty="0">
                <a:solidFill>
                  <a:srgbClr val="000000"/>
                </a:solidFill>
                <a:latin typeface="+mn-lt"/>
              </a:rPr>
              <a:t>The implementation plan shows and describes how your proposed program will address the community need.</a:t>
            </a:r>
          </a:p>
          <a:p>
            <a:pPr>
              <a:spcBef>
                <a:spcPts val="1500"/>
              </a:spcBef>
            </a:pPr>
            <a:r>
              <a:rPr lang="en-US" sz="4400" dirty="0">
                <a:solidFill>
                  <a:srgbClr val="000000"/>
                </a:solidFill>
                <a:latin typeface="+mn-lt"/>
              </a:rPr>
              <a:t>A good story is secondary to fulfilling ALL requirements in the manner prescribed by the agency.</a:t>
            </a:r>
          </a:p>
          <a:p>
            <a:pPr>
              <a:spcBef>
                <a:spcPts val="1500"/>
              </a:spcBef>
            </a:pPr>
            <a:r>
              <a:rPr lang="en-US" sz="4400" dirty="0">
                <a:solidFill>
                  <a:srgbClr val="000000"/>
                </a:solidFill>
                <a:latin typeface="+mn-lt"/>
              </a:rPr>
              <a:t>Most scoring criteria is not connected to the story but to the completeness of your responses.</a:t>
            </a:r>
          </a:p>
        </p:txBody>
      </p:sp>
      <p:pic>
        <p:nvPicPr>
          <p:cNvPr id="2" name="Image" descr="Image">
            <a:extLst>
              <a:ext uri="{FF2B5EF4-FFF2-40B4-BE49-F238E27FC236}">
                <a16:creationId xmlns:a16="http://schemas.microsoft.com/office/drawing/2014/main" id="{10C9E878-7DC1-36DA-8E26-5D759FB3873D}"/>
              </a:ext>
            </a:extLst>
          </p:cNvPr>
          <p:cNvPicPr>
            <a:picLocks noChangeAspect="1"/>
          </p:cNvPicPr>
          <p:nvPr/>
        </p:nvPicPr>
        <p:blipFill>
          <a:blip r:embed="rId2"/>
          <a:stretch>
            <a:fillRect/>
          </a:stretch>
        </p:blipFill>
        <p:spPr>
          <a:xfrm>
            <a:off x="22825838" y="12489939"/>
            <a:ext cx="1219791" cy="1056456"/>
          </a:xfrm>
          <a:prstGeom prst="rect">
            <a:avLst/>
          </a:prstGeom>
          <a:ln w="12700">
            <a:miter lim="400000"/>
          </a:ln>
        </p:spPr>
      </p:pic>
      <p:sp>
        <p:nvSpPr>
          <p:cNvPr id="7" name="Title 2">
            <a:extLst>
              <a:ext uri="{FF2B5EF4-FFF2-40B4-BE49-F238E27FC236}">
                <a16:creationId xmlns:a16="http://schemas.microsoft.com/office/drawing/2014/main" id="{43DE2A2F-7932-2393-38E4-BD5ABF894096}"/>
              </a:ext>
            </a:extLst>
          </p:cNvPr>
          <p:cNvSpPr txBox="1">
            <a:spLocks/>
          </p:cNvSpPr>
          <p:nvPr/>
        </p:nvSpPr>
        <p:spPr>
          <a:xfrm>
            <a:off x="833968" y="617220"/>
            <a:ext cx="233172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0" marR="0" indent="0" algn="l" defTabSz="2438337" rtl="0" eaLnBrk="1" latinLnBrk="0" hangingPunct="1">
              <a:lnSpc>
                <a:spcPct val="80000"/>
              </a:lnSpc>
              <a:spcBef>
                <a:spcPts val="0"/>
              </a:spcBef>
              <a:spcAft>
                <a:spcPts val="0"/>
              </a:spcAft>
              <a:buClrTx/>
              <a:buSzTx/>
              <a:buFontTx/>
              <a:buNone/>
              <a:tabLst/>
              <a:defRPr sz="7200" b="1" i="0" u="none" strike="noStrike" cap="none" spc="-170" baseline="0">
                <a:solidFill>
                  <a:srgbClr val="2F6A36"/>
                </a:solidFill>
                <a:uFillTx/>
                <a:latin typeface="+mj-lt"/>
                <a:ea typeface="+mj-ea"/>
                <a:cs typeface="+mj-cs"/>
                <a:sym typeface="Helvetica Neue"/>
              </a:defRPr>
            </a:lvl1pPr>
            <a:lvl2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a:lstStyle>
          <a:p>
            <a:r>
              <a:rPr lang="en-US" dirty="0">
                <a:solidFill>
                  <a:srgbClr val="0EB1A4"/>
                </a:solidFill>
              </a:rPr>
              <a:t>The role of the STORY in Government Proposals</a:t>
            </a:r>
          </a:p>
        </p:txBody>
      </p:sp>
      <p:pic>
        <p:nvPicPr>
          <p:cNvPr id="8" name="Picture 7" descr="u3a - u3a Short Story Competition announces its winner">
            <a:extLst>
              <a:ext uri="{FF2B5EF4-FFF2-40B4-BE49-F238E27FC236}">
                <a16:creationId xmlns:a16="http://schemas.microsoft.com/office/drawing/2014/main" id="{77436697-8A17-EB0F-8D67-AAE0D751C2ED}"/>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7131915" y="9214342"/>
            <a:ext cx="9395976" cy="3523491"/>
          </a:xfrm>
          <a:prstGeom prst="rect">
            <a:avLst/>
          </a:prstGeom>
        </p:spPr>
      </p:pic>
    </p:spTree>
    <p:extLst>
      <p:ext uri="{BB962C8B-B14F-4D97-AF65-F5344CB8AC3E}">
        <p14:creationId xmlns:p14="http://schemas.microsoft.com/office/powerpoint/2010/main" val="5739884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E5FA4D-B52D-AABB-E132-B749B19FE832}"/>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76F31661-6285-6D4E-4B42-C7386D32EC24}"/>
              </a:ext>
            </a:extLst>
          </p:cNvPr>
          <p:cNvSpPr>
            <a:spLocks noGrp="1"/>
          </p:cNvSpPr>
          <p:nvPr>
            <p:ph idx="1"/>
          </p:nvPr>
        </p:nvSpPr>
        <p:spPr>
          <a:xfrm>
            <a:off x="833968" y="2401239"/>
            <a:ext cx="12328579" cy="9510026"/>
          </a:xfrm>
        </p:spPr>
        <p:txBody>
          <a:bodyPr numCol="1">
            <a:normAutofit/>
          </a:bodyPr>
          <a:lstStyle/>
          <a:p>
            <a:pPr>
              <a:spcBef>
                <a:spcPts val="1500"/>
              </a:spcBef>
            </a:pPr>
            <a:r>
              <a:rPr lang="en-US" sz="4400" dirty="0">
                <a:solidFill>
                  <a:srgbClr val="000000"/>
                </a:solidFill>
                <a:latin typeface="+mn-lt"/>
              </a:rPr>
              <a:t>Can significantly enhance the </a:t>
            </a:r>
            <a:r>
              <a:rPr lang="en-US" sz="4400" b="1" dirty="0">
                <a:solidFill>
                  <a:srgbClr val="000000"/>
                </a:solidFill>
                <a:latin typeface="+mn-lt"/>
              </a:rPr>
              <a:t>effectiveness</a:t>
            </a:r>
            <a:r>
              <a:rPr lang="en-US" sz="4400" dirty="0">
                <a:solidFill>
                  <a:srgbClr val="000000"/>
                </a:solidFill>
                <a:latin typeface="+mn-lt"/>
              </a:rPr>
              <a:t> of your proposal.</a:t>
            </a:r>
          </a:p>
          <a:p>
            <a:pPr>
              <a:spcBef>
                <a:spcPts val="1500"/>
              </a:spcBef>
            </a:pPr>
            <a:r>
              <a:rPr lang="en-US" sz="4400" dirty="0">
                <a:solidFill>
                  <a:srgbClr val="000000"/>
                </a:solidFill>
                <a:latin typeface="+mn-lt"/>
              </a:rPr>
              <a:t>Funders are looking for proposals that convey a clear, engaging, and emotionally resonant narrative.</a:t>
            </a:r>
          </a:p>
          <a:p>
            <a:pPr>
              <a:spcBef>
                <a:spcPts val="1500"/>
              </a:spcBef>
            </a:pPr>
            <a:r>
              <a:rPr lang="en-US" sz="4400" dirty="0">
                <a:solidFill>
                  <a:srgbClr val="000000"/>
                </a:solidFill>
                <a:latin typeface="+mn-lt"/>
              </a:rPr>
              <a:t>Storytelling </a:t>
            </a:r>
            <a:r>
              <a:rPr lang="en-US" sz="4400" b="1" dirty="0">
                <a:solidFill>
                  <a:srgbClr val="000000"/>
                </a:solidFill>
                <a:latin typeface="+mn-lt"/>
              </a:rPr>
              <a:t>captures the attention</a:t>
            </a:r>
            <a:r>
              <a:rPr lang="en-US" sz="4400" dirty="0">
                <a:solidFill>
                  <a:srgbClr val="000000"/>
                </a:solidFill>
                <a:latin typeface="+mn-lt"/>
              </a:rPr>
              <a:t> of funders and </a:t>
            </a:r>
            <a:r>
              <a:rPr lang="en-US" sz="4400" b="1" dirty="0">
                <a:solidFill>
                  <a:srgbClr val="000000"/>
                </a:solidFill>
                <a:latin typeface="+mn-lt"/>
              </a:rPr>
              <a:t>humanizes</a:t>
            </a:r>
            <a:r>
              <a:rPr lang="en-US" sz="4400" dirty="0">
                <a:solidFill>
                  <a:srgbClr val="000000"/>
                </a:solidFill>
                <a:latin typeface="+mn-lt"/>
              </a:rPr>
              <a:t> the proposal and the program.</a:t>
            </a:r>
          </a:p>
          <a:p>
            <a:pPr>
              <a:spcBef>
                <a:spcPts val="1500"/>
              </a:spcBef>
            </a:pPr>
            <a:r>
              <a:rPr lang="en-US" sz="4400" dirty="0">
                <a:solidFill>
                  <a:srgbClr val="000000"/>
                </a:solidFill>
                <a:latin typeface="+mn-lt"/>
              </a:rPr>
              <a:t>Stories can help foster a </a:t>
            </a:r>
            <a:r>
              <a:rPr lang="en-US" sz="4400" b="1" dirty="0">
                <a:solidFill>
                  <a:srgbClr val="000000"/>
                </a:solidFill>
                <a:latin typeface="+mn-lt"/>
              </a:rPr>
              <a:t>deep connection </a:t>
            </a:r>
            <a:r>
              <a:rPr lang="en-US" sz="4400" dirty="0">
                <a:solidFill>
                  <a:srgbClr val="000000"/>
                </a:solidFill>
                <a:latin typeface="+mn-lt"/>
              </a:rPr>
              <a:t>– increases your chances of funding.</a:t>
            </a:r>
          </a:p>
          <a:p>
            <a:pPr>
              <a:spcBef>
                <a:spcPts val="1500"/>
              </a:spcBef>
            </a:pPr>
            <a:r>
              <a:rPr lang="en-US" sz="4400" dirty="0">
                <a:solidFill>
                  <a:srgbClr val="000000"/>
                </a:solidFill>
                <a:latin typeface="+mn-lt"/>
              </a:rPr>
              <a:t>Storytelling also </a:t>
            </a:r>
            <a:r>
              <a:rPr lang="en-US" sz="4400" b="1" dirty="0">
                <a:solidFill>
                  <a:srgbClr val="000000"/>
                </a:solidFill>
                <a:latin typeface="+mn-lt"/>
              </a:rPr>
              <a:t>builds trust</a:t>
            </a:r>
            <a:r>
              <a:rPr lang="en-US" sz="4400" dirty="0">
                <a:solidFill>
                  <a:srgbClr val="000000"/>
                </a:solidFill>
                <a:latin typeface="+mn-lt"/>
              </a:rPr>
              <a:t> (sharing success stories or testimonials can help to demonstrate your organization’s capacity and track record).</a:t>
            </a:r>
          </a:p>
        </p:txBody>
      </p:sp>
      <p:pic>
        <p:nvPicPr>
          <p:cNvPr id="2" name="Image" descr="Image">
            <a:extLst>
              <a:ext uri="{FF2B5EF4-FFF2-40B4-BE49-F238E27FC236}">
                <a16:creationId xmlns:a16="http://schemas.microsoft.com/office/drawing/2014/main" id="{A8F95A8B-CBB3-A859-5B74-0BD9133A161C}"/>
              </a:ext>
            </a:extLst>
          </p:cNvPr>
          <p:cNvPicPr>
            <a:picLocks noChangeAspect="1"/>
          </p:cNvPicPr>
          <p:nvPr/>
        </p:nvPicPr>
        <p:blipFill>
          <a:blip r:embed="rId2"/>
          <a:stretch>
            <a:fillRect/>
          </a:stretch>
        </p:blipFill>
        <p:spPr>
          <a:xfrm>
            <a:off x="22825838" y="12489939"/>
            <a:ext cx="1219791" cy="1056456"/>
          </a:xfrm>
          <a:prstGeom prst="rect">
            <a:avLst/>
          </a:prstGeom>
          <a:ln w="12700">
            <a:miter lim="400000"/>
          </a:ln>
        </p:spPr>
      </p:pic>
      <p:sp>
        <p:nvSpPr>
          <p:cNvPr id="7" name="Title 2">
            <a:extLst>
              <a:ext uri="{FF2B5EF4-FFF2-40B4-BE49-F238E27FC236}">
                <a16:creationId xmlns:a16="http://schemas.microsoft.com/office/drawing/2014/main" id="{7DB6D90E-C65F-904F-73E4-A80E470B87BC}"/>
              </a:ext>
            </a:extLst>
          </p:cNvPr>
          <p:cNvSpPr txBox="1">
            <a:spLocks/>
          </p:cNvSpPr>
          <p:nvPr/>
        </p:nvSpPr>
        <p:spPr>
          <a:xfrm>
            <a:off x="833968" y="617220"/>
            <a:ext cx="233172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marL="0" marR="0" indent="0" algn="l" defTabSz="2438337" rtl="0" eaLnBrk="1" latinLnBrk="0" hangingPunct="1">
              <a:lnSpc>
                <a:spcPct val="80000"/>
              </a:lnSpc>
              <a:spcBef>
                <a:spcPts val="0"/>
              </a:spcBef>
              <a:spcAft>
                <a:spcPts val="0"/>
              </a:spcAft>
              <a:buClrTx/>
              <a:buSzTx/>
              <a:buFontTx/>
              <a:buNone/>
              <a:tabLst/>
              <a:defRPr sz="7200" b="1" i="0" u="none" strike="noStrike" cap="none" spc="-170" baseline="0">
                <a:solidFill>
                  <a:srgbClr val="2F6A36"/>
                </a:solidFill>
                <a:uFillTx/>
                <a:latin typeface="+mj-lt"/>
                <a:ea typeface="+mj-ea"/>
                <a:cs typeface="+mj-cs"/>
                <a:sym typeface="Helvetica Neue"/>
              </a:defRPr>
            </a:lvl1pPr>
            <a:lvl2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a:lstStyle>
          <a:p>
            <a:r>
              <a:rPr lang="en-US" dirty="0">
                <a:solidFill>
                  <a:srgbClr val="0EB1A4"/>
                </a:solidFill>
              </a:rPr>
              <a:t>Why Storytelling Matters in Grant Writing</a:t>
            </a:r>
          </a:p>
        </p:txBody>
      </p:sp>
      <p:pic>
        <p:nvPicPr>
          <p:cNvPr id="4" name="Picture 3" descr="Genre | Biblical Preaching">
            <a:extLst>
              <a:ext uri="{FF2B5EF4-FFF2-40B4-BE49-F238E27FC236}">
                <a16:creationId xmlns:a16="http://schemas.microsoft.com/office/drawing/2014/main" id="{633E3B60-734F-F313-288C-33A9B7040997}"/>
              </a:ext>
            </a:extLst>
          </p:cNvPr>
          <p:cNvPicPr>
            <a:picLocks noChangeAspect="1"/>
          </p:cNvPicPr>
          <p:nvPr/>
        </p:nvPicPr>
        <p:blipFill>
          <a:blip r:embed="rId3">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14596768" y="2903220"/>
            <a:ext cx="9448861" cy="7181134"/>
          </a:xfrm>
          <a:prstGeom prst="rect">
            <a:avLst/>
          </a:prstGeom>
        </p:spPr>
      </p:pic>
    </p:spTree>
    <p:extLst>
      <p:ext uri="{BB962C8B-B14F-4D97-AF65-F5344CB8AC3E}">
        <p14:creationId xmlns:p14="http://schemas.microsoft.com/office/powerpoint/2010/main" val="12545080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72950C57-B0CB-FEAB-B893-947E2E720BE2}"/>
            </a:ext>
          </a:extLst>
        </p:cNvPr>
        <p:cNvGrpSpPr/>
        <p:nvPr/>
      </p:nvGrpSpPr>
      <p:grpSpPr>
        <a:xfrm>
          <a:off x="0" y="0"/>
          <a:ext cx="0" cy="0"/>
          <a:chOff x="0" y="0"/>
          <a:chExt cx="0" cy="0"/>
        </a:xfrm>
      </p:grpSpPr>
      <p:sp>
        <p:nvSpPr>
          <p:cNvPr id="98" name="Google Shape;98;g20270e6df5a_0_16">
            <a:extLst>
              <a:ext uri="{FF2B5EF4-FFF2-40B4-BE49-F238E27FC236}">
                <a16:creationId xmlns:a16="http://schemas.microsoft.com/office/drawing/2014/main" id="{6D532B83-E404-6563-65B8-9DE253220631}"/>
              </a:ext>
            </a:extLst>
          </p:cNvPr>
          <p:cNvSpPr txBox="1">
            <a:spLocks noGrp="1"/>
          </p:cNvSpPr>
          <p:nvPr>
            <p:ph type="title"/>
          </p:nvPr>
        </p:nvSpPr>
        <p:spPr>
          <a:xfrm>
            <a:off x="1219199" y="2067339"/>
            <a:ext cx="22242379" cy="7732643"/>
          </a:xfrm>
          <a:prstGeom prst="rect">
            <a:avLst/>
          </a:prstGeom>
        </p:spPr>
        <p:txBody>
          <a:bodyPr spcFirstLastPara="1" wrap="square" lIns="182850" tIns="91400" rIns="182850" bIns="91400" anchor="ctr" anchorCtr="0">
            <a:normAutofit/>
          </a:bodyPr>
          <a:lstStyle/>
          <a:p>
            <a:pPr marL="101600">
              <a:lnSpc>
                <a:spcPct val="100000"/>
              </a:lnSpc>
              <a:buClr>
                <a:schemeClr val="dk1"/>
              </a:buClr>
              <a:buSzPts val="2800"/>
            </a:pPr>
            <a:r>
              <a:rPr lang="en-US" sz="8000" dirty="0">
                <a:solidFill>
                  <a:srgbClr val="FFC000"/>
                </a:solidFill>
                <a:latin typeface="+mj-ea"/>
                <a:cs typeface="Montserrat"/>
                <a:sym typeface="Montserrat"/>
              </a:rPr>
              <a:t>II.</a:t>
            </a:r>
            <a:r>
              <a:rPr lang="en-US" sz="8000" dirty="0">
                <a:solidFill>
                  <a:schemeClr val="dk1"/>
                </a:solidFill>
                <a:latin typeface="Montserrat"/>
                <a:ea typeface="Montserrat"/>
                <a:cs typeface="Montserrat"/>
                <a:sym typeface="Montserrat"/>
              </a:rPr>
              <a:t> </a:t>
            </a:r>
            <a:r>
              <a:rPr lang="en-US" sz="8000" dirty="0">
                <a:solidFill>
                  <a:srgbClr val="0EB1A4"/>
                </a:solidFill>
                <a:latin typeface="Montserrat"/>
                <a:ea typeface="Montserrat"/>
                <a:cs typeface="Montserrat"/>
                <a:sym typeface="Montserrat"/>
              </a:rPr>
              <a:t>Unique elements and themes in WNC that have compelling narrative impact</a:t>
            </a:r>
            <a:endParaRPr sz="8000" b="1" dirty="0">
              <a:solidFill>
                <a:srgbClr val="0EB1A4"/>
              </a:solidFill>
              <a:latin typeface="+mj-ea"/>
              <a:sym typeface="Montserrat"/>
            </a:endParaRPr>
          </a:p>
        </p:txBody>
      </p:sp>
      <p:pic>
        <p:nvPicPr>
          <p:cNvPr id="2" name="Image" descr="Image">
            <a:extLst>
              <a:ext uri="{FF2B5EF4-FFF2-40B4-BE49-F238E27FC236}">
                <a16:creationId xmlns:a16="http://schemas.microsoft.com/office/drawing/2014/main" id="{738F337F-DF32-21A6-168C-2DE93EF6A02B}"/>
              </a:ext>
            </a:extLst>
          </p:cNvPr>
          <p:cNvPicPr>
            <a:picLocks noChangeAspect="1"/>
          </p:cNvPicPr>
          <p:nvPr/>
        </p:nvPicPr>
        <p:blipFill>
          <a:blip r:embed="rId3"/>
          <a:stretch>
            <a:fillRect/>
          </a:stretch>
        </p:blipFill>
        <p:spPr>
          <a:xfrm>
            <a:off x="22466295" y="12033784"/>
            <a:ext cx="1219791" cy="1056456"/>
          </a:xfrm>
          <a:prstGeom prst="rect">
            <a:avLst/>
          </a:prstGeom>
          <a:ln w="12700">
            <a:miter lim="400000"/>
          </a:ln>
        </p:spPr>
      </p:pic>
    </p:spTree>
    <p:extLst>
      <p:ext uri="{BB962C8B-B14F-4D97-AF65-F5344CB8AC3E}">
        <p14:creationId xmlns:p14="http://schemas.microsoft.com/office/powerpoint/2010/main" val="2491992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9C2B07-CB27-6BFF-EAEF-E3E9A4DC7313}"/>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2705300-B7C7-097A-677D-23A962A05EF8}"/>
              </a:ext>
            </a:extLst>
          </p:cNvPr>
          <p:cNvSpPr>
            <a:spLocks noGrp="1"/>
          </p:cNvSpPr>
          <p:nvPr>
            <p:ph idx="1"/>
          </p:nvPr>
        </p:nvSpPr>
        <p:spPr>
          <a:xfrm>
            <a:off x="14337624" y="962526"/>
            <a:ext cx="9406912" cy="11527413"/>
          </a:xfrm>
        </p:spPr>
        <p:txBody>
          <a:bodyPr numCol="1">
            <a:noAutofit/>
          </a:bodyPr>
          <a:lstStyle/>
          <a:p>
            <a:pPr marL="0" indent="0">
              <a:spcBef>
                <a:spcPts val="1500"/>
              </a:spcBef>
              <a:buNone/>
            </a:pPr>
            <a:r>
              <a:rPr lang="en-US" dirty="0">
                <a:solidFill>
                  <a:srgbClr val="000000"/>
                </a:solidFill>
                <a:latin typeface="+mn-lt"/>
              </a:rPr>
              <a:t>When you are developing a grant proposal, keep in mind that the person reading it may have no knowledge or frame of reference for WNC. This is especially true when applying to out-of-state foundations or federal grants. However, even for state or regional funders, the person reading the application may not be well-versed on the region’s background.</a:t>
            </a:r>
          </a:p>
          <a:p>
            <a:pPr marL="0" indent="0">
              <a:spcBef>
                <a:spcPts val="1500"/>
              </a:spcBef>
              <a:buNone/>
            </a:pPr>
            <a:endParaRPr lang="en-US" dirty="0">
              <a:solidFill>
                <a:srgbClr val="000000"/>
              </a:solidFill>
              <a:latin typeface="+mn-lt"/>
            </a:endParaRPr>
          </a:p>
          <a:p>
            <a:pPr marL="0" indent="0">
              <a:spcBef>
                <a:spcPts val="1500"/>
              </a:spcBef>
              <a:buNone/>
            </a:pPr>
            <a:r>
              <a:rPr lang="en-US" dirty="0">
                <a:solidFill>
                  <a:srgbClr val="000000"/>
                </a:solidFill>
                <a:latin typeface="+mn-lt"/>
              </a:rPr>
              <a:t>“Painting a picture” of the region and your work within it provide </a:t>
            </a:r>
            <a:r>
              <a:rPr lang="en-US" b="1" dirty="0">
                <a:solidFill>
                  <a:srgbClr val="000000"/>
                </a:solidFill>
                <a:latin typeface="+mn-lt"/>
              </a:rPr>
              <a:t>a critical opportunity to stand out in the reviewer’s mind.</a:t>
            </a:r>
          </a:p>
        </p:txBody>
      </p:sp>
      <p:pic>
        <p:nvPicPr>
          <p:cNvPr id="2" name="Image" descr="Image">
            <a:extLst>
              <a:ext uri="{FF2B5EF4-FFF2-40B4-BE49-F238E27FC236}">
                <a16:creationId xmlns:a16="http://schemas.microsoft.com/office/drawing/2014/main" id="{F1D32CB3-ADA6-6B6C-4816-06DFC2605C61}"/>
              </a:ext>
            </a:extLst>
          </p:cNvPr>
          <p:cNvPicPr>
            <a:picLocks noChangeAspect="1"/>
          </p:cNvPicPr>
          <p:nvPr/>
        </p:nvPicPr>
        <p:blipFill>
          <a:blip r:embed="rId2"/>
          <a:stretch>
            <a:fillRect/>
          </a:stretch>
        </p:blipFill>
        <p:spPr>
          <a:xfrm>
            <a:off x="22825838" y="12489939"/>
            <a:ext cx="1219791" cy="1056456"/>
          </a:xfrm>
          <a:prstGeom prst="rect">
            <a:avLst/>
          </a:prstGeom>
          <a:ln w="12700">
            <a:miter lim="400000"/>
          </a:ln>
        </p:spPr>
      </p:pic>
      <p:sp>
        <p:nvSpPr>
          <p:cNvPr id="7" name="Title 2">
            <a:extLst>
              <a:ext uri="{FF2B5EF4-FFF2-40B4-BE49-F238E27FC236}">
                <a16:creationId xmlns:a16="http://schemas.microsoft.com/office/drawing/2014/main" id="{0F07F9E7-CAE0-834D-D058-3F918C0680BF}"/>
              </a:ext>
            </a:extLst>
          </p:cNvPr>
          <p:cNvSpPr txBox="1">
            <a:spLocks/>
          </p:cNvSpPr>
          <p:nvPr/>
        </p:nvSpPr>
        <p:spPr>
          <a:xfrm>
            <a:off x="232831" y="183215"/>
            <a:ext cx="233172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marL="0" marR="0" indent="0" algn="l" defTabSz="2438337" rtl="0" eaLnBrk="1" latinLnBrk="0" hangingPunct="1">
              <a:lnSpc>
                <a:spcPct val="80000"/>
              </a:lnSpc>
              <a:spcBef>
                <a:spcPts val="0"/>
              </a:spcBef>
              <a:spcAft>
                <a:spcPts val="0"/>
              </a:spcAft>
              <a:buClrTx/>
              <a:buSzTx/>
              <a:buFontTx/>
              <a:buNone/>
              <a:tabLst/>
              <a:defRPr sz="7200" b="1" i="0" u="none" strike="noStrike" cap="none" spc="-170" baseline="0">
                <a:solidFill>
                  <a:srgbClr val="2F6A36"/>
                </a:solidFill>
                <a:uFillTx/>
                <a:latin typeface="+mj-lt"/>
                <a:ea typeface="+mj-ea"/>
                <a:cs typeface="+mj-cs"/>
                <a:sym typeface="Helvetica Neue"/>
              </a:defRPr>
            </a:lvl1pPr>
            <a:lvl2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a:lstStyle>
          <a:p>
            <a:r>
              <a:rPr lang="en-US" dirty="0">
                <a:solidFill>
                  <a:srgbClr val="0EB1A4"/>
                </a:solidFill>
              </a:rPr>
              <a:t>Why Western North Carolina?</a:t>
            </a:r>
          </a:p>
        </p:txBody>
      </p:sp>
      <p:pic>
        <p:nvPicPr>
          <p:cNvPr id="1026" name="Picture 2" descr="230+ Western North Carolina Mountains Stock Photos, Pictures ...">
            <a:extLst>
              <a:ext uri="{FF2B5EF4-FFF2-40B4-BE49-F238E27FC236}">
                <a16:creationId xmlns:a16="http://schemas.microsoft.com/office/drawing/2014/main" id="{DE22D33F-0E5A-313D-8FCA-5D471BEFDA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9464" y="2721878"/>
            <a:ext cx="13181247" cy="740906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554817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4D921-7BF7-FC42-5D37-789BF7DA03E7}"/>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029EC3C1-CED5-22B7-9A76-77858097CE34}"/>
              </a:ext>
            </a:extLst>
          </p:cNvPr>
          <p:cNvSpPr>
            <a:spLocks noGrp="1"/>
          </p:cNvSpPr>
          <p:nvPr>
            <p:ph idx="1"/>
          </p:nvPr>
        </p:nvSpPr>
        <p:spPr>
          <a:xfrm>
            <a:off x="338371" y="1804737"/>
            <a:ext cx="22853942" cy="12203922"/>
          </a:xfrm>
        </p:spPr>
        <p:txBody>
          <a:bodyPr numCol="1">
            <a:noAutofit/>
          </a:bodyPr>
          <a:lstStyle/>
          <a:p>
            <a:pPr marL="0" indent="0">
              <a:spcBef>
                <a:spcPts val="1500"/>
              </a:spcBef>
              <a:buNone/>
            </a:pPr>
            <a:r>
              <a:rPr lang="en-US" dirty="0">
                <a:solidFill>
                  <a:schemeClr val="bg2">
                    <a:lumMod val="50000"/>
                  </a:schemeClr>
                </a:solidFill>
                <a:latin typeface="+mn-lt"/>
              </a:rPr>
              <a:t>Where people live in Western North Carolina shapes how they live, and therefore influences the solutions grant proposals need to describe.</a:t>
            </a:r>
          </a:p>
          <a:p>
            <a:pPr marL="0" indent="0">
              <a:spcBef>
                <a:spcPts val="1500"/>
              </a:spcBef>
              <a:buNone/>
            </a:pPr>
            <a:endParaRPr lang="en-US" dirty="0">
              <a:solidFill>
                <a:schemeClr val="bg2">
                  <a:lumMod val="50000"/>
                </a:schemeClr>
              </a:solidFill>
              <a:latin typeface="+mn-lt"/>
            </a:endParaRPr>
          </a:p>
          <a:p>
            <a:pPr marL="0" indent="0">
              <a:spcBef>
                <a:spcPts val="1500"/>
              </a:spcBef>
              <a:buNone/>
            </a:pPr>
            <a:r>
              <a:rPr lang="en-US" dirty="0">
                <a:solidFill>
                  <a:schemeClr val="bg2">
                    <a:lumMod val="50000"/>
                  </a:schemeClr>
                </a:solidFill>
                <a:latin typeface="+mn-lt"/>
              </a:rPr>
              <a:t>Although it is important to emphasize the rural, mountainous characteristics of WNC, try to be even more specific when describing your particular location. This will help a grant reviewer develop a “mental map” of the service area.</a:t>
            </a:r>
          </a:p>
          <a:p>
            <a:pPr marL="0" indent="0">
              <a:spcBef>
                <a:spcPts val="1500"/>
              </a:spcBef>
              <a:buNone/>
            </a:pPr>
            <a:endParaRPr lang="en-US" dirty="0">
              <a:solidFill>
                <a:schemeClr val="bg2">
                  <a:lumMod val="50000"/>
                </a:schemeClr>
              </a:solidFill>
              <a:latin typeface="+mn-lt"/>
            </a:endParaRPr>
          </a:p>
          <a:p>
            <a:pPr marL="0" indent="0">
              <a:spcBef>
                <a:spcPts val="1500"/>
              </a:spcBef>
              <a:buNone/>
            </a:pPr>
            <a:r>
              <a:rPr lang="en-US" b="1" dirty="0">
                <a:solidFill>
                  <a:schemeClr val="bg2">
                    <a:lumMod val="50000"/>
                  </a:schemeClr>
                </a:solidFill>
                <a:latin typeface="+mn-lt"/>
              </a:rPr>
              <a:t>Examples of monikers/descriptors:</a:t>
            </a:r>
          </a:p>
          <a:p>
            <a:pPr marL="0" indent="0">
              <a:spcBef>
                <a:spcPts val="1500"/>
              </a:spcBef>
              <a:buNone/>
            </a:pPr>
            <a:r>
              <a:rPr lang="en-US" dirty="0">
                <a:solidFill>
                  <a:schemeClr val="bg2">
                    <a:lumMod val="50000"/>
                  </a:schemeClr>
                </a:solidFill>
                <a:latin typeface="+mn-lt"/>
              </a:rPr>
              <a:t>“Land of the Sky” — Asheville / broader WNC </a:t>
            </a:r>
          </a:p>
          <a:p>
            <a:pPr marL="0" indent="0">
              <a:spcBef>
                <a:spcPts val="1500"/>
              </a:spcBef>
              <a:buNone/>
            </a:pPr>
            <a:r>
              <a:rPr lang="en-US" dirty="0">
                <a:solidFill>
                  <a:schemeClr val="bg2">
                    <a:lumMod val="50000"/>
                  </a:schemeClr>
                </a:solidFill>
                <a:latin typeface="+mn-lt"/>
              </a:rPr>
              <a:t>“The High Country” — Boone, Blowing Rock, Banner Elk and northwest NC </a:t>
            </a:r>
          </a:p>
          <a:p>
            <a:pPr marL="0" indent="0">
              <a:spcBef>
                <a:spcPts val="1500"/>
              </a:spcBef>
              <a:buNone/>
            </a:pPr>
            <a:r>
              <a:rPr lang="en-US" dirty="0">
                <a:solidFill>
                  <a:schemeClr val="bg2">
                    <a:lumMod val="50000"/>
                  </a:schemeClr>
                </a:solidFill>
                <a:latin typeface="+mn-lt"/>
              </a:rPr>
              <a:t>“Land of Waterfalls”— Transylvania County / Brevard </a:t>
            </a:r>
          </a:p>
          <a:p>
            <a:pPr marL="0" indent="0">
              <a:spcBef>
                <a:spcPts val="1500"/>
              </a:spcBef>
              <a:buNone/>
            </a:pPr>
            <a:r>
              <a:rPr lang="en-US" dirty="0">
                <a:solidFill>
                  <a:schemeClr val="bg2">
                    <a:lumMod val="50000"/>
                  </a:schemeClr>
                </a:solidFill>
                <a:latin typeface="+mn-lt"/>
              </a:rPr>
              <a:t>“Gem Capital of the World” — Franklin / Macon County </a:t>
            </a:r>
          </a:p>
          <a:p>
            <a:pPr marL="0" indent="0">
              <a:spcBef>
                <a:spcPts val="1500"/>
              </a:spcBef>
              <a:buNone/>
            </a:pPr>
            <a:r>
              <a:rPr lang="en-US" dirty="0">
                <a:solidFill>
                  <a:schemeClr val="bg2">
                    <a:lumMod val="50000"/>
                  </a:schemeClr>
                </a:solidFill>
                <a:latin typeface="+mn-lt"/>
              </a:rPr>
              <a:t>“Cradle of Forestry” — Pisgah Forest / Transylvania County </a:t>
            </a:r>
          </a:p>
          <a:p>
            <a:pPr marL="0" indent="0">
              <a:spcBef>
                <a:spcPts val="1500"/>
              </a:spcBef>
              <a:buNone/>
            </a:pPr>
            <a:r>
              <a:rPr lang="en-US" dirty="0">
                <a:solidFill>
                  <a:schemeClr val="bg2">
                    <a:lumMod val="50000"/>
                  </a:schemeClr>
                </a:solidFill>
                <a:latin typeface="+mn-lt"/>
              </a:rPr>
              <a:t>“Gateway to the Smokies” — Waynesville / Haywood County </a:t>
            </a:r>
          </a:p>
          <a:p>
            <a:pPr marL="0" indent="0">
              <a:spcBef>
                <a:spcPts val="1500"/>
              </a:spcBef>
              <a:buNone/>
            </a:pPr>
            <a:endParaRPr lang="en-US" dirty="0">
              <a:solidFill>
                <a:schemeClr val="bg2">
                  <a:lumMod val="50000"/>
                </a:schemeClr>
              </a:solidFill>
              <a:latin typeface="+mn-lt"/>
            </a:endParaRPr>
          </a:p>
          <a:p>
            <a:pPr marL="0" indent="0">
              <a:spcBef>
                <a:spcPts val="1500"/>
              </a:spcBef>
              <a:buNone/>
            </a:pPr>
            <a:endParaRPr lang="en-US" b="1" dirty="0">
              <a:solidFill>
                <a:schemeClr val="bg2">
                  <a:lumMod val="50000"/>
                </a:schemeClr>
              </a:solidFill>
              <a:latin typeface="+mn-lt"/>
            </a:endParaRPr>
          </a:p>
        </p:txBody>
      </p:sp>
      <p:pic>
        <p:nvPicPr>
          <p:cNvPr id="2" name="Image" descr="Image">
            <a:extLst>
              <a:ext uri="{FF2B5EF4-FFF2-40B4-BE49-F238E27FC236}">
                <a16:creationId xmlns:a16="http://schemas.microsoft.com/office/drawing/2014/main" id="{396F2A6B-EE3E-AEE2-5F24-01F23EF39C63}"/>
              </a:ext>
            </a:extLst>
          </p:cNvPr>
          <p:cNvPicPr>
            <a:picLocks noChangeAspect="1"/>
          </p:cNvPicPr>
          <p:nvPr/>
        </p:nvPicPr>
        <p:blipFill>
          <a:blip r:embed="rId2"/>
          <a:stretch>
            <a:fillRect/>
          </a:stretch>
        </p:blipFill>
        <p:spPr>
          <a:xfrm>
            <a:off x="22825838" y="12489939"/>
            <a:ext cx="1219791" cy="1056456"/>
          </a:xfrm>
          <a:prstGeom prst="rect">
            <a:avLst/>
          </a:prstGeom>
          <a:ln w="12700">
            <a:miter lim="400000"/>
          </a:ln>
        </p:spPr>
      </p:pic>
      <p:sp>
        <p:nvSpPr>
          <p:cNvPr id="7" name="Title 2">
            <a:extLst>
              <a:ext uri="{FF2B5EF4-FFF2-40B4-BE49-F238E27FC236}">
                <a16:creationId xmlns:a16="http://schemas.microsoft.com/office/drawing/2014/main" id="{BDF91AC0-2707-480C-4E8C-02924FCAEDA7}"/>
              </a:ext>
            </a:extLst>
          </p:cNvPr>
          <p:cNvSpPr txBox="1">
            <a:spLocks/>
          </p:cNvSpPr>
          <p:nvPr/>
        </p:nvSpPr>
        <p:spPr>
          <a:xfrm>
            <a:off x="728429" y="544163"/>
            <a:ext cx="233172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0" marR="0" indent="0" algn="l" defTabSz="2438337" rtl="0" eaLnBrk="1" latinLnBrk="0" hangingPunct="1">
              <a:lnSpc>
                <a:spcPct val="80000"/>
              </a:lnSpc>
              <a:spcBef>
                <a:spcPts val="0"/>
              </a:spcBef>
              <a:spcAft>
                <a:spcPts val="0"/>
              </a:spcAft>
              <a:buClrTx/>
              <a:buSzTx/>
              <a:buFontTx/>
              <a:buNone/>
              <a:tabLst/>
              <a:defRPr sz="7200" b="1" i="0" u="none" strike="noStrike" cap="none" spc="-170" baseline="0">
                <a:solidFill>
                  <a:srgbClr val="2F6A36"/>
                </a:solidFill>
                <a:uFillTx/>
                <a:latin typeface="+mj-lt"/>
                <a:ea typeface="+mj-ea"/>
                <a:cs typeface="+mj-cs"/>
                <a:sym typeface="Helvetica Neue"/>
              </a:defRPr>
            </a:lvl1pPr>
            <a:lvl2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a:lstStyle>
          <a:p>
            <a:r>
              <a:rPr lang="en-US" dirty="0">
                <a:solidFill>
                  <a:srgbClr val="0EB1A4"/>
                </a:solidFill>
              </a:rPr>
              <a:t>1. Geographical Context</a:t>
            </a:r>
          </a:p>
        </p:txBody>
      </p:sp>
    </p:spTree>
    <p:extLst>
      <p:ext uri="{BB962C8B-B14F-4D97-AF65-F5344CB8AC3E}">
        <p14:creationId xmlns:p14="http://schemas.microsoft.com/office/powerpoint/2010/main" val="5515798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56C54E-1A86-C30B-4A2B-6ECA99C4F6A9}"/>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4477AEB-8B67-5C93-6B38-9F200376EE43}"/>
              </a:ext>
            </a:extLst>
          </p:cNvPr>
          <p:cNvSpPr>
            <a:spLocks noGrp="1"/>
          </p:cNvSpPr>
          <p:nvPr>
            <p:ph idx="1"/>
          </p:nvPr>
        </p:nvSpPr>
        <p:spPr>
          <a:xfrm>
            <a:off x="527132" y="1997242"/>
            <a:ext cx="16196763" cy="5630779"/>
          </a:xfrm>
        </p:spPr>
        <p:txBody>
          <a:bodyPr numCol="1">
            <a:noAutofit/>
          </a:bodyPr>
          <a:lstStyle/>
          <a:p>
            <a:pPr marL="0" indent="0">
              <a:spcBef>
                <a:spcPts val="1500"/>
              </a:spcBef>
              <a:buNone/>
            </a:pPr>
            <a:r>
              <a:rPr lang="en-US" sz="5400" dirty="0">
                <a:solidFill>
                  <a:schemeClr val="bg2">
                    <a:lumMod val="50000"/>
                  </a:schemeClr>
                </a:solidFill>
                <a:latin typeface="+mn-lt"/>
              </a:rPr>
              <a:t>Include unique details about your service area’s geography to further distinguish the project. Consider mentioning: </a:t>
            </a:r>
          </a:p>
          <a:p>
            <a:pPr marL="0" indent="0">
              <a:spcBef>
                <a:spcPts val="1500"/>
              </a:spcBef>
              <a:buNone/>
            </a:pPr>
            <a:endParaRPr lang="en-US" sz="5400" dirty="0">
              <a:solidFill>
                <a:schemeClr val="bg2">
                  <a:lumMod val="50000"/>
                </a:schemeClr>
              </a:solidFill>
              <a:latin typeface="+mn-lt"/>
            </a:endParaRPr>
          </a:p>
          <a:p>
            <a:pPr>
              <a:spcBef>
                <a:spcPts val="1500"/>
              </a:spcBef>
            </a:pPr>
            <a:r>
              <a:rPr lang="en-US" sz="5400" dirty="0">
                <a:solidFill>
                  <a:schemeClr val="bg2">
                    <a:lumMod val="50000"/>
                  </a:schemeClr>
                </a:solidFill>
                <a:latin typeface="+mn-lt"/>
              </a:rPr>
              <a:t>Driving time to schools, hospitals, employment agencies</a:t>
            </a:r>
          </a:p>
          <a:p>
            <a:pPr>
              <a:spcBef>
                <a:spcPts val="1500"/>
              </a:spcBef>
            </a:pPr>
            <a:r>
              <a:rPr lang="en-US" sz="5400" dirty="0">
                <a:solidFill>
                  <a:schemeClr val="bg2">
                    <a:lumMod val="50000"/>
                  </a:schemeClr>
                </a:solidFill>
                <a:latin typeface="+mn-lt"/>
              </a:rPr>
              <a:t>Number of bridges between point A and point B</a:t>
            </a:r>
          </a:p>
          <a:p>
            <a:pPr>
              <a:spcBef>
                <a:spcPts val="1500"/>
              </a:spcBef>
            </a:pPr>
            <a:r>
              <a:rPr lang="en-US" sz="5400" dirty="0">
                <a:solidFill>
                  <a:schemeClr val="bg2">
                    <a:lumMod val="50000"/>
                  </a:schemeClr>
                </a:solidFill>
                <a:latin typeface="+mn-lt"/>
              </a:rPr>
              <a:t>Elevation</a:t>
            </a:r>
          </a:p>
          <a:p>
            <a:pPr>
              <a:spcBef>
                <a:spcPts val="1500"/>
              </a:spcBef>
            </a:pPr>
            <a:r>
              <a:rPr lang="en-US" sz="5400" dirty="0">
                <a:solidFill>
                  <a:schemeClr val="bg2">
                    <a:lumMod val="50000"/>
                  </a:schemeClr>
                </a:solidFill>
                <a:latin typeface="+mn-lt"/>
              </a:rPr>
              <a:t>Unique topographical features</a:t>
            </a:r>
          </a:p>
          <a:p>
            <a:pPr>
              <a:spcBef>
                <a:spcPts val="1500"/>
              </a:spcBef>
            </a:pPr>
            <a:r>
              <a:rPr lang="en-US" sz="5400" dirty="0">
                <a:solidFill>
                  <a:schemeClr val="bg2">
                    <a:lumMod val="50000"/>
                  </a:schemeClr>
                </a:solidFill>
                <a:latin typeface="+mn-lt"/>
              </a:rPr>
              <a:t>If a significant portion of residents travel to other counties for work</a:t>
            </a:r>
          </a:p>
          <a:p>
            <a:pPr>
              <a:spcBef>
                <a:spcPts val="1500"/>
              </a:spcBef>
            </a:pPr>
            <a:endParaRPr lang="en-US" dirty="0">
              <a:solidFill>
                <a:schemeClr val="bg2">
                  <a:lumMod val="50000"/>
                </a:schemeClr>
              </a:solidFill>
              <a:latin typeface="+mn-lt"/>
            </a:endParaRPr>
          </a:p>
          <a:p>
            <a:pPr marL="0" indent="0">
              <a:spcBef>
                <a:spcPts val="1500"/>
              </a:spcBef>
              <a:buNone/>
            </a:pPr>
            <a:endParaRPr lang="en-US" dirty="0">
              <a:solidFill>
                <a:schemeClr val="bg2">
                  <a:lumMod val="50000"/>
                </a:schemeClr>
              </a:solidFill>
              <a:latin typeface="+mn-lt"/>
            </a:endParaRPr>
          </a:p>
          <a:p>
            <a:pPr>
              <a:spcBef>
                <a:spcPts val="1500"/>
              </a:spcBef>
            </a:pPr>
            <a:endParaRPr lang="en-US" dirty="0">
              <a:solidFill>
                <a:schemeClr val="bg2">
                  <a:lumMod val="50000"/>
                </a:schemeClr>
              </a:solidFill>
              <a:latin typeface="+mn-lt"/>
            </a:endParaRPr>
          </a:p>
          <a:p>
            <a:pPr marL="0" indent="0">
              <a:spcBef>
                <a:spcPts val="1500"/>
              </a:spcBef>
              <a:buNone/>
            </a:pPr>
            <a:endParaRPr lang="en-US" dirty="0">
              <a:solidFill>
                <a:schemeClr val="bg2">
                  <a:lumMod val="50000"/>
                </a:schemeClr>
              </a:solidFill>
              <a:latin typeface="+mn-lt"/>
            </a:endParaRPr>
          </a:p>
          <a:p>
            <a:pPr marL="0" indent="0">
              <a:spcBef>
                <a:spcPts val="1500"/>
              </a:spcBef>
              <a:buNone/>
            </a:pPr>
            <a:endParaRPr lang="en-US" b="1" dirty="0">
              <a:solidFill>
                <a:schemeClr val="bg2">
                  <a:lumMod val="50000"/>
                </a:schemeClr>
              </a:solidFill>
              <a:latin typeface="+mn-lt"/>
            </a:endParaRPr>
          </a:p>
        </p:txBody>
      </p:sp>
      <p:pic>
        <p:nvPicPr>
          <p:cNvPr id="2" name="Image" descr="Image">
            <a:extLst>
              <a:ext uri="{FF2B5EF4-FFF2-40B4-BE49-F238E27FC236}">
                <a16:creationId xmlns:a16="http://schemas.microsoft.com/office/drawing/2014/main" id="{FD41B9C8-9E0B-83D0-45D6-500878911062}"/>
              </a:ext>
            </a:extLst>
          </p:cNvPr>
          <p:cNvPicPr>
            <a:picLocks noChangeAspect="1"/>
          </p:cNvPicPr>
          <p:nvPr/>
        </p:nvPicPr>
        <p:blipFill>
          <a:blip r:embed="rId2"/>
          <a:stretch>
            <a:fillRect/>
          </a:stretch>
        </p:blipFill>
        <p:spPr>
          <a:xfrm>
            <a:off x="22825838" y="12489939"/>
            <a:ext cx="1219791" cy="1056456"/>
          </a:xfrm>
          <a:prstGeom prst="rect">
            <a:avLst/>
          </a:prstGeom>
          <a:ln w="12700">
            <a:miter lim="400000"/>
          </a:ln>
        </p:spPr>
      </p:pic>
      <p:sp>
        <p:nvSpPr>
          <p:cNvPr id="7" name="Title 2">
            <a:extLst>
              <a:ext uri="{FF2B5EF4-FFF2-40B4-BE49-F238E27FC236}">
                <a16:creationId xmlns:a16="http://schemas.microsoft.com/office/drawing/2014/main" id="{D063C376-AA02-E076-0F4D-00E104CF314B}"/>
              </a:ext>
            </a:extLst>
          </p:cNvPr>
          <p:cNvSpPr txBox="1">
            <a:spLocks/>
          </p:cNvSpPr>
          <p:nvPr/>
        </p:nvSpPr>
        <p:spPr>
          <a:xfrm>
            <a:off x="118533" y="169605"/>
            <a:ext cx="233172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marL="0" marR="0" indent="0" algn="l" defTabSz="2438337" rtl="0" eaLnBrk="1" latinLnBrk="0" hangingPunct="1">
              <a:lnSpc>
                <a:spcPct val="80000"/>
              </a:lnSpc>
              <a:spcBef>
                <a:spcPts val="0"/>
              </a:spcBef>
              <a:spcAft>
                <a:spcPts val="0"/>
              </a:spcAft>
              <a:buClrTx/>
              <a:buSzTx/>
              <a:buFontTx/>
              <a:buNone/>
              <a:tabLst/>
              <a:defRPr sz="7200" b="1" i="0" u="none" strike="noStrike" cap="none" spc="-170" baseline="0">
                <a:solidFill>
                  <a:srgbClr val="2F6A36"/>
                </a:solidFill>
                <a:uFillTx/>
                <a:latin typeface="+mj-lt"/>
                <a:ea typeface="+mj-ea"/>
                <a:cs typeface="+mj-cs"/>
                <a:sym typeface="Helvetica Neue"/>
              </a:defRPr>
            </a:lvl1pPr>
            <a:lvl2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a:lstStyle>
          <a:p>
            <a:r>
              <a:rPr lang="en-US" dirty="0">
                <a:solidFill>
                  <a:srgbClr val="0EB1A4"/>
                </a:solidFill>
              </a:rPr>
              <a:t>Geographical Context</a:t>
            </a:r>
          </a:p>
        </p:txBody>
      </p:sp>
      <p:pic>
        <p:nvPicPr>
          <p:cNvPr id="5122" name="Picture 2" descr="25 Stunning Waterfalls in North Carolina - Madelyne on the Move">
            <a:extLst>
              <a:ext uri="{FF2B5EF4-FFF2-40B4-BE49-F238E27FC236}">
                <a16:creationId xmlns:a16="http://schemas.microsoft.com/office/drawing/2014/main" id="{9261313F-DA31-D8C6-8E17-9BA6F8632AB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419093" y="842210"/>
            <a:ext cx="6769769" cy="1015465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326333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2DC3CC-ED39-255D-262E-423D452935C5}"/>
            </a:ext>
          </a:extLst>
        </p:cNvPr>
        <p:cNvGrpSpPr/>
        <p:nvPr/>
      </p:nvGrpSpPr>
      <p:grpSpPr>
        <a:xfrm>
          <a:off x="0" y="0"/>
          <a:ext cx="0" cy="0"/>
          <a:chOff x="0" y="0"/>
          <a:chExt cx="0" cy="0"/>
        </a:xfrm>
      </p:grpSpPr>
      <p:sp>
        <p:nvSpPr>
          <p:cNvPr id="3" name="Rounded Rectangle 2">
            <a:extLst>
              <a:ext uri="{FF2B5EF4-FFF2-40B4-BE49-F238E27FC236}">
                <a16:creationId xmlns:a16="http://schemas.microsoft.com/office/drawing/2014/main" id="{61FD0315-2C39-0D7A-BE61-5BF79E9D50FF}"/>
              </a:ext>
            </a:extLst>
          </p:cNvPr>
          <p:cNvSpPr/>
          <p:nvPr/>
        </p:nvSpPr>
        <p:spPr>
          <a:xfrm>
            <a:off x="118534" y="2839454"/>
            <a:ext cx="23317200" cy="10706942"/>
          </a:xfrm>
          <a:prstGeom prst="roundRect">
            <a:avLst/>
          </a:prstGeom>
          <a:solidFill>
            <a:schemeClr val="tx1">
              <a:lumMod val="20000"/>
              <a:lumOff val="80000"/>
            </a:schemeClr>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
        <p:nvSpPr>
          <p:cNvPr id="6" name="Content Placeholder 5">
            <a:extLst>
              <a:ext uri="{FF2B5EF4-FFF2-40B4-BE49-F238E27FC236}">
                <a16:creationId xmlns:a16="http://schemas.microsoft.com/office/drawing/2014/main" id="{927A15B3-0ACB-6CF5-6A9D-5E8491381502}"/>
              </a:ext>
            </a:extLst>
          </p:cNvPr>
          <p:cNvSpPr>
            <a:spLocks noGrp="1"/>
          </p:cNvSpPr>
          <p:nvPr>
            <p:ph idx="1"/>
          </p:nvPr>
        </p:nvSpPr>
        <p:spPr>
          <a:xfrm>
            <a:off x="581791" y="1111957"/>
            <a:ext cx="22853942" cy="12203922"/>
          </a:xfrm>
        </p:spPr>
        <p:txBody>
          <a:bodyPr numCol="1">
            <a:noAutofit/>
          </a:bodyPr>
          <a:lstStyle/>
          <a:p>
            <a:pPr marL="0" indent="0">
              <a:spcBef>
                <a:spcPts val="1500"/>
              </a:spcBef>
              <a:buNone/>
            </a:pPr>
            <a:endParaRPr lang="en-US" dirty="0">
              <a:solidFill>
                <a:schemeClr val="bg2">
                  <a:lumMod val="50000"/>
                </a:schemeClr>
              </a:solidFill>
              <a:latin typeface="+mn-lt"/>
            </a:endParaRPr>
          </a:p>
          <a:p>
            <a:pPr marL="0" indent="0">
              <a:spcBef>
                <a:spcPts val="1500"/>
              </a:spcBef>
              <a:buNone/>
            </a:pPr>
            <a:r>
              <a:rPr lang="en-US" dirty="0">
                <a:solidFill>
                  <a:schemeClr val="bg2">
                    <a:lumMod val="50000"/>
                  </a:schemeClr>
                </a:solidFill>
                <a:latin typeface="+mn-lt"/>
              </a:rPr>
              <a:t>Example: A healthcare project in Highlands/Cashiers</a:t>
            </a:r>
          </a:p>
          <a:p>
            <a:pPr marL="0" indent="0">
              <a:spcBef>
                <a:spcPts val="1500"/>
              </a:spcBef>
              <a:buNone/>
            </a:pPr>
            <a:endParaRPr lang="en-US" sz="3200" dirty="0">
              <a:solidFill>
                <a:schemeClr val="bg2">
                  <a:lumMod val="50000"/>
                </a:schemeClr>
              </a:solidFill>
              <a:latin typeface="+mn-lt"/>
            </a:endParaRPr>
          </a:p>
          <a:p>
            <a:pPr marL="0" indent="0">
              <a:spcBef>
                <a:spcPts val="1500"/>
              </a:spcBef>
              <a:buNone/>
            </a:pPr>
            <a:r>
              <a:rPr lang="en-US" sz="3200" dirty="0">
                <a:solidFill>
                  <a:srgbClr val="002060"/>
                </a:solidFill>
                <a:latin typeface="+mn-lt"/>
              </a:rPr>
              <a:t>The target population of this project is all residents of the Plateau of Western North Carolina (herein referred to as the Plateau), and surrounding communities in Macon County and Jackson County, North Carolina. The Plateau is a flat upland that stretches through Macon and Jackson counties, 18 miles east to west and 12 miles north to south. Bordered by the Blue Ridge Mountains, the Plateau boasts an average elevation of 4,118 feet. The Plateau is primarily comprised of the townships of Highlands and Cashiers, which are located in Macon County, NC, and Jackson County, NC, respectively. </a:t>
            </a:r>
          </a:p>
          <a:p>
            <a:pPr marL="0" indent="0">
              <a:spcBef>
                <a:spcPts val="1500"/>
              </a:spcBef>
              <a:buNone/>
            </a:pPr>
            <a:endParaRPr lang="en-US" sz="3200" dirty="0">
              <a:solidFill>
                <a:srgbClr val="002060"/>
              </a:solidFill>
              <a:latin typeface="+mn-lt"/>
            </a:endParaRPr>
          </a:p>
          <a:p>
            <a:pPr marL="0" indent="0">
              <a:spcBef>
                <a:spcPts val="1500"/>
              </a:spcBef>
              <a:buNone/>
            </a:pPr>
            <a:r>
              <a:rPr lang="en-US" sz="3200" dirty="0">
                <a:solidFill>
                  <a:srgbClr val="002060"/>
                </a:solidFill>
                <a:latin typeface="+mn-lt"/>
              </a:rPr>
              <a:t>Importantly, this project’s target population is unique in that its size changes significantly depending on the time of year, due to the Plateau’s status as both a tourist attraction and a secondary-residence for individuals whose primary residence is in Florida, Georgia, and South Carolina. From November through May, which is considered the off-season, the target population’s number will remain as described above, reflecting a total of approximately 8,000 people. However, from June to October, which is considered the season, the combination of tourists, secondary-residence owners, and increased workforce to support the tourism and travel economy result in a significant larger total population of approximately 40,000.</a:t>
            </a:r>
          </a:p>
          <a:p>
            <a:pPr marL="0" indent="0">
              <a:spcBef>
                <a:spcPts val="1500"/>
              </a:spcBef>
              <a:buNone/>
            </a:pPr>
            <a:endParaRPr lang="en-US" sz="3200" dirty="0">
              <a:solidFill>
                <a:srgbClr val="002060"/>
              </a:solidFill>
              <a:latin typeface="+mn-lt"/>
            </a:endParaRPr>
          </a:p>
          <a:p>
            <a:pPr marL="0" indent="0">
              <a:spcBef>
                <a:spcPts val="1500"/>
              </a:spcBef>
              <a:buNone/>
            </a:pPr>
            <a:r>
              <a:rPr lang="en-US" sz="3200" dirty="0">
                <a:solidFill>
                  <a:srgbClr val="002060"/>
                </a:solidFill>
                <a:latin typeface="+mn-lt"/>
              </a:rPr>
              <a:t>Historically, health care for year-round and part-time residents on The Plateau was delivered first by a private, not-for-profit hospital, Highlands Cashiers Hospital, and then by a large not-for-profit healthcare system, Mission Health. In 2019, however, Hospital Corporation of America (HCA) bought Mission Health and all affiliate hospitals and primary care practices. During the first year of the transition, Highlands and Cashiers lost four of six primary care physicians, none of whom have been replaced. This has resulted in a true health care crisis for the Plateau, which currently has only two primary care physicians serving an estimated 8,000 people from November through May, and an estimated 40,000 people from June through October.</a:t>
            </a:r>
          </a:p>
          <a:p>
            <a:pPr marL="0" indent="0">
              <a:spcBef>
                <a:spcPts val="1500"/>
              </a:spcBef>
              <a:buNone/>
            </a:pPr>
            <a:endParaRPr lang="en-US" dirty="0">
              <a:solidFill>
                <a:srgbClr val="002060"/>
              </a:solidFill>
              <a:latin typeface="+mn-lt"/>
            </a:endParaRPr>
          </a:p>
          <a:p>
            <a:pPr>
              <a:spcBef>
                <a:spcPts val="1500"/>
              </a:spcBef>
            </a:pPr>
            <a:endParaRPr lang="en-US" dirty="0">
              <a:solidFill>
                <a:schemeClr val="bg2">
                  <a:lumMod val="50000"/>
                </a:schemeClr>
              </a:solidFill>
              <a:latin typeface="+mn-lt"/>
            </a:endParaRPr>
          </a:p>
          <a:p>
            <a:pPr marL="0" indent="0">
              <a:spcBef>
                <a:spcPts val="1500"/>
              </a:spcBef>
              <a:buNone/>
            </a:pPr>
            <a:endParaRPr lang="en-US" dirty="0">
              <a:solidFill>
                <a:schemeClr val="bg2">
                  <a:lumMod val="50000"/>
                </a:schemeClr>
              </a:solidFill>
              <a:latin typeface="+mn-lt"/>
            </a:endParaRPr>
          </a:p>
          <a:p>
            <a:pPr marL="0" indent="0">
              <a:spcBef>
                <a:spcPts val="1500"/>
              </a:spcBef>
              <a:buNone/>
            </a:pPr>
            <a:endParaRPr lang="en-US" b="1" dirty="0">
              <a:solidFill>
                <a:schemeClr val="bg2">
                  <a:lumMod val="50000"/>
                </a:schemeClr>
              </a:solidFill>
              <a:latin typeface="+mn-lt"/>
            </a:endParaRPr>
          </a:p>
        </p:txBody>
      </p:sp>
      <p:pic>
        <p:nvPicPr>
          <p:cNvPr id="2" name="Image" descr="Image">
            <a:extLst>
              <a:ext uri="{FF2B5EF4-FFF2-40B4-BE49-F238E27FC236}">
                <a16:creationId xmlns:a16="http://schemas.microsoft.com/office/drawing/2014/main" id="{4482DD75-19EB-BA20-A17D-C5FBAA3EABF8}"/>
              </a:ext>
            </a:extLst>
          </p:cNvPr>
          <p:cNvPicPr>
            <a:picLocks noChangeAspect="1"/>
          </p:cNvPicPr>
          <p:nvPr/>
        </p:nvPicPr>
        <p:blipFill>
          <a:blip r:embed="rId2"/>
          <a:stretch>
            <a:fillRect/>
          </a:stretch>
        </p:blipFill>
        <p:spPr>
          <a:xfrm>
            <a:off x="22825838" y="12489939"/>
            <a:ext cx="1219791" cy="1056456"/>
          </a:xfrm>
          <a:prstGeom prst="rect">
            <a:avLst/>
          </a:prstGeom>
          <a:ln w="12700">
            <a:miter lim="400000"/>
          </a:ln>
        </p:spPr>
      </p:pic>
      <p:sp>
        <p:nvSpPr>
          <p:cNvPr id="7" name="Title 2">
            <a:extLst>
              <a:ext uri="{FF2B5EF4-FFF2-40B4-BE49-F238E27FC236}">
                <a16:creationId xmlns:a16="http://schemas.microsoft.com/office/drawing/2014/main" id="{65B3AC9C-0E8E-2FA5-F919-D6EF85A03DD7}"/>
              </a:ext>
            </a:extLst>
          </p:cNvPr>
          <p:cNvSpPr txBox="1">
            <a:spLocks/>
          </p:cNvSpPr>
          <p:nvPr/>
        </p:nvSpPr>
        <p:spPr>
          <a:xfrm>
            <a:off x="118533" y="169605"/>
            <a:ext cx="233172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0" marR="0" indent="0" algn="l" defTabSz="2438337" rtl="0" eaLnBrk="1" latinLnBrk="0" hangingPunct="1">
              <a:lnSpc>
                <a:spcPct val="80000"/>
              </a:lnSpc>
              <a:spcBef>
                <a:spcPts val="0"/>
              </a:spcBef>
              <a:spcAft>
                <a:spcPts val="0"/>
              </a:spcAft>
              <a:buClrTx/>
              <a:buSzTx/>
              <a:buFontTx/>
              <a:buNone/>
              <a:tabLst/>
              <a:defRPr sz="7200" b="1" i="0" u="none" strike="noStrike" cap="none" spc="-170" baseline="0">
                <a:solidFill>
                  <a:srgbClr val="2F6A36"/>
                </a:solidFill>
                <a:uFillTx/>
                <a:latin typeface="+mj-lt"/>
                <a:ea typeface="+mj-ea"/>
                <a:cs typeface="+mj-cs"/>
                <a:sym typeface="Helvetica Neue"/>
              </a:defRPr>
            </a:lvl1pPr>
            <a:lvl2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a:lstStyle>
          <a:p>
            <a:r>
              <a:rPr lang="en-US" dirty="0">
                <a:solidFill>
                  <a:srgbClr val="0EB1A4"/>
                </a:solidFill>
              </a:rPr>
              <a:t>Geographical Context</a:t>
            </a:r>
          </a:p>
        </p:txBody>
      </p:sp>
    </p:spTree>
    <p:extLst>
      <p:ext uri="{BB962C8B-B14F-4D97-AF65-F5344CB8AC3E}">
        <p14:creationId xmlns:p14="http://schemas.microsoft.com/office/powerpoint/2010/main" val="19803268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903D10-A810-6EBD-AB55-B8E545C58118}"/>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5D0064D-1C85-4ED8-75D0-53C4300860F7}"/>
              </a:ext>
            </a:extLst>
          </p:cNvPr>
          <p:cNvSpPr>
            <a:spLocks noGrp="1"/>
          </p:cNvSpPr>
          <p:nvPr>
            <p:ph idx="1"/>
          </p:nvPr>
        </p:nvSpPr>
        <p:spPr>
          <a:xfrm>
            <a:off x="11777132" y="3808517"/>
            <a:ext cx="12082824" cy="7910242"/>
          </a:xfrm>
        </p:spPr>
        <p:txBody>
          <a:bodyPr numCol="1">
            <a:noAutofit/>
          </a:bodyPr>
          <a:lstStyle/>
          <a:p>
            <a:pPr marL="0" indent="0">
              <a:spcBef>
                <a:spcPts val="1500"/>
              </a:spcBef>
              <a:buNone/>
            </a:pPr>
            <a:r>
              <a:rPr lang="en-US" sz="5400" dirty="0">
                <a:solidFill>
                  <a:schemeClr val="bg2">
                    <a:lumMod val="50000"/>
                  </a:schemeClr>
                </a:solidFill>
                <a:latin typeface="+mn-lt"/>
              </a:rPr>
              <a:t>For generations, Western North Carolina's economy was built around the land—and natural resource-driven jobs. Over the last 75 years, that economy has shifted dramatically, contributing to widespread health, social, and economic disparities across the region. </a:t>
            </a:r>
            <a:endParaRPr lang="en-US" dirty="0">
              <a:solidFill>
                <a:schemeClr val="bg2">
                  <a:lumMod val="50000"/>
                </a:schemeClr>
              </a:solidFill>
              <a:latin typeface="+mn-lt"/>
            </a:endParaRPr>
          </a:p>
          <a:p>
            <a:pPr marL="0" indent="0">
              <a:spcBef>
                <a:spcPts val="1500"/>
              </a:spcBef>
              <a:buNone/>
            </a:pPr>
            <a:endParaRPr lang="en-US" dirty="0">
              <a:solidFill>
                <a:schemeClr val="bg2">
                  <a:lumMod val="50000"/>
                </a:schemeClr>
              </a:solidFill>
              <a:latin typeface="+mn-lt"/>
            </a:endParaRPr>
          </a:p>
          <a:p>
            <a:pPr marL="0" indent="0">
              <a:spcBef>
                <a:spcPts val="1500"/>
              </a:spcBef>
              <a:buNone/>
            </a:pPr>
            <a:endParaRPr lang="en-US" sz="3200" dirty="0">
              <a:solidFill>
                <a:schemeClr val="bg2">
                  <a:lumMod val="50000"/>
                </a:schemeClr>
              </a:solidFill>
              <a:latin typeface="+mn-lt"/>
            </a:endParaRPr>
          </a:p>
          <a:p>
            <a:pPr marL="0" indent="0">
              <a:spcBef>
                <a:spcPts val="1500"/>
              </a:spcBef>
              <a:buNone/>
            </a:pPr>
            <a:endParaRPr lang="en-US" sz="3200" dirty="0">
              <a:solidFill>
                <a:schemeClr val="bg2">
                  <a:lumMod val="50000"/>
                </a:schemeClr>
              </a:solidFill>
              <a:latin typeface="+mn-lt"/>
            </a:endParaRPr>
          </a:p>
          <a:p>
            <a:pPr marL="0" indent="0">
              <a:spcBef>
                <a:spcPts val="1500"/>
              </a:spcBef>
              <a:buNone/>
            </a:pPr>
            <a:r>
              <a:rPr lang="en-US" sz="3200" dirty="0">
                <a:solidFill>
                  <a:schemeClr val="bg2">
                    <a:lumMod val="50000"/>
                  </a:schemeClr>
                </a:solidFill>
                <a:latin typeface="+mn-lt"/>
              </a:rPr>
              <a:t>.</a:t>
            </a:r>
          </a:p>
          <a:p>
            <a:pPr marL="0" indent="0">
              <a:spcBef>
                <a:spcPts val="1500"/>
              </a:spcBef>
              <a:buNone/>
            </a:pPr>
            <a:endParaRPr lang="en-US" dirty="0">
              <a:solidFill>
                <a:schemeClr val="bg2">
                  <a:lumMod val="50000"/>
                </a:schemeClr>
              </a:solidFill>
              <a:latin typeface="+mn-lt"/>
            </a:endParaRPr>
          </a:p>
          <a:p>
            <a:pPr>
              <a:spcBef>
                <a:spcPts val="1500"/>
              </a:spcBef>
            </a:pPr>
            <a:endParaRPr lang="en-US" dirty="0">
              <a:solidFill>
                <a:schemeClr val="bg2">
                  <a:lumMod val="50000"/>
                </a:schemeClr>
              </a:solidFill>
              <a:latin typeface="+mn-lt"/>
            </a:endParaRPr>
          </a:p>
          <a:p>
            <a:pPr marL="0" indent="0">
              <a:spcBef>
                <a:spcPts val="1500"/>
              </a:spcBef>
              <a:buNone/>
            </a:pPr>
            <a:endParaRPr lang="en-US" dirty="0">
              <a:solidFill>
                <a:schemeClr val="bg2">
                  <a:lumMod val="50000"/>
                </a:schemeClr>
              </a:solidFill>
              <a:latin typeface="+mn-lt"/>
            </a:endParaRPr>
          </a:p>
          <a:p>
            <a:pPr marL="0" indent="0">
              <a:spcBef>
                <a:spcPts val="1500"/>
              </a:spcBef>
              <a:buNone/>
            </a:pPr>
            <a:endParaRPr lang="en-US" b="1" dirty="0">
              <a:solidFill>
                <a:schemeClr val="bg2">
                  <a:lumMod val="50000"/>
                </a:schemeClr>
              </a:solidFill>
              <a:latin typeface="+mn-lt"/>
            </a:endParaRPr>
          </a:p>
        </p:txBody>
      </p:sp>
      <p:pic>
        <p:nvPicPr>
          <p:cNvPr id="2" name="Image" descr="Image">
            <a:extLst>
              <a:ext uri="{FF2B5EF4-FFF2-40B4-BE49-F238E27FC236}">
                <a16:creationId xmlns:a16="http://schemas.microsoft.com/office/drawing/2014/main" id="{1E92603D-160F-3A5C-C90D-80E3AE2BDA60}"/>
              </a:ext>
            </a:extLst>
          </p:cNvPr>
          <p:cNvPicPr>
            <a:picLocks noChangeAspect="1"/>
          </p:cNvPicPr>
          <p:nvPr/>
        </p:nvPicPr>
        <p:blipFill>
          <a:blip r:embed="rId2"/>
          <a:stretch>
            <a:fillRect/>
          </a:stretch>
        </p:blipFill>
        <p:spPr>
          <a:xfrm>
            <a:off x="22825838" y="12489939"/>
            <a:ext cx="1219791" cy="1056456"/>
          </a:xfrm>
          <a:prstGeom prst="rect">
            <a:avLst/>
          </a:prstGeom>
          <a:ln w="12700">
            <a:miter lim="400000"/>
          </a:ln>
        </p:spPr>
      </p:pic>
      <p:sp>
        <p:nvSpPr>
          <p:cNvPr id="7" name="Title 2">
            <a:extLst>
              <a:ext uri="{FF2B5EF4-FFF2-40B4-BE49-F238E27FC236}">
                <a16:creationId xmlns:a16="http://schemas.microsoft.com/office/drawing/2014/main" id="{6CFB7145-CB85-752E-FCF2-3A8FEE4D21B9}"/>
              </a:ext>
            </a:extLst>
          </p:cNvPr>
          <p:cNvSpPr txBox="1">
            <a:spLocks/>
          </p:cNvSpPr>
          <p:nvPr/>
        </p:nvSpPr>
        <p:spPr>
          <a:xfrm>
            <a:off x="409074" y="469815"/>
            <a:ext cx="233172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marL="0" marR="0" indent="0" algn="l" defTabSz="2438337" rtl="0" eaLnBrk="1" latinLnBrk="0" hangingPunct="1">
              <a:lnSpc>
                <a:spcPct val="80000"/>
              </a:lnSpc>
              <a:spcBef>
                <a:spcPts val="0"/>
              </a:spcBef>
              <a:spcAft>
                <a:spcPts val="0"/>
              </a:spcAft>
              <a:buClrTx/>
              <a:buSzTx/>
              <a:buFontTx/>
              <a:buNone/>
              <a:tabLst/>
              <a:defRPr sz="7200" b="1" i="0" u="none" strike="noStrike" cap="none" spc="-170" baseline="0">
                <a:solidFill>
                  <a:srgbClr val="2F6A36"/>
                </a:solidFill>
                <a:uFillTx/>
                <a:latin typeface="+mj-lt"/>
                <a:ea typeface="+mj-ea"/>
                <a:cs typeface="+mj-cs"/>
                <a:sym typeface="Helvetica Neue"/>
              </a:defRPr>
            </a:lvl1pPr>
            <a:lvl2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a:lstStyle>
          <a:p>
            <a:r>
              <a:rPr lang="en-US" dirty="0">
                <a:solidFill>
                  <a:srgbClr val="0EB1A4"/>
                </a:solidFill>
              </a:rPr>
              <a:t>2. Economic Context</a:t>
            </a:r>
          </a:p>
        </p:txBody>
      </p:sp>
      <p:pic>
        <p:nvPicPr>
          <p:cNvPr id="3" name="Picture 2" descr="A screenshot of a computer&#10;&#10;AI-generated content may be incorrect.">
            <a:extLst>
              <a:ext uri="{FF2B5EF4-FFF2-40B4-BE49-F238E27FC236}">
                <a16:creationId xmlns:a16="http://schemas.microsoft.com/office/drawing/2014/main" id="{3044F0B7-3201-2184-7D74-3509CC4EEF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726" y="1998405"/>
            <a:ext cx="10148490" cy="9359406"/>
          </a:xfrm>
          <a:prstGeom prst="rect">
            <a:avLst/>
          </a:prstGeom>
        </p:spPr>
      </p:pic>
    </p:spTree>
    <p:extLst>
      <p:ext uri="{BB962C8B-B14F-4D97-AF65-F5344CB8AC3E}">
        <p14:creationId xmlns:p14="http://schemas.microsoft.com/office/powerpoint/2010/main" val="2752634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EEAAC-1A38-EA1C-F30F-88C6AD740B49}"/>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9A8DDD76-78C2-DE0A-7CD8-47ADE142A7D1}"/>
              </a:ext>
            </a:extLst>
          </p:cNvPr>
          <p:cNvSpPr>
            <a:spLocks noGrp="1"/>
          </p:cNvSpPr>
          <p:nvPr>
            <p:ph idx="1"/>
          </p:nvPr>
        </p:nvSpPr>
        <p:spPr>
          <a:xfrm>
            <a:off x="338371" y="1250121"/>
            <a:ext cx="23707258" cy="12296274"/>
          </a:xfrm>
        </p:spPr>
        <p:txBody>
          <a:bodyPr numCol="1">
            <a:noAutofit/>
          </a:bodyPr>
          <a:lstStyle/>
          <a:p>
            <a:pPr marL="0" indent="0">
              <a:spcBef>
                <a:spcPts val="1500"/>
              </a:spcBef>
              <a:buNone/>
            </a:pPr>
            <a:r>
              <a:rPr lang="en-US" sz="4400" b="1" u="sng" dirty="0">
                <a:solidFill>
                  <a:schemeClr val="bg2">
                    <a:lumMod val="50000"/>
                  </a:schemeClr>
                </a:solidFill>
                <a:latin typeface="+mn-lt"/>
              </a:rPr>
              <a:t>A. Tobacco farming</a:t>
            </a:r>
          </a:p>
          <a:p>
            <a:pPr>
              <a:spcBef>
                <a:spcPts val="1500"/>
              </a:spcBef>
            </a:pPr>
            <a:r>
              <a:rPr lang="en-US" sz="4400" dirty="0">
                <a:solidFill>
                  <a:schemeClr val="bg2">
                    <a:lumMod val="50000"/>
                  </a:schemeClr>
                </a:solidFill>
                <a:latin typeface="+mn-lt"/>
              </a:rPr>
              <a:t>The federal tobacco buyout beginning in 2004 ended the region's dependence on tobacco. </a:t>
            </a:r>
          </a:p>
          <a:p>
            <a:pPr>
              <a:spcBef>
                <a:spcPts val="1500"/>
              </a:spcBef>
            </a:pPr>
            <a:r>
              <a:rPr lang="en-US" sz="4400" dirty="0">
                <a:solidFill>
                  <a:schemeClr val="bg2">
                    <a:lumMod val="50000"/>
                  </a:schemeClr>
                </a:solidFill>
                <a:latin typeface="+mn-lt"/>
              </a:rPr>
              <a:t>Western NC had approximately 7,000–8,000 acres of burley tobacco before 2004; by the early 2020s, only a few hundred acres remained statewide. </a:t>
            </a:r>
          </a:p>
          <a:p>
            <a:pPr>
              <a:spcBef>
                <a:spcPts val="1500"/>
              </a:spcBef>
            </a:pPr>
            <a:r>
              <a:rPr lang="en-US" sz="4400" dirty="0">
                <a:solidFill>
                  <a:schemeClr val="bg2">
                    <a:lumMod val="50000"/>
                  </a:schemeClr>
                </a:solidFill>
                <a:latin typeface="+mn-lt"/>
              </a:rPr>
              <a:t>The impact was particularly significant in the “NC burley belt”—including Ashe, Alleghany, Avery, Buncombe, Haywood, Madison, Mitchell, Watauga, and Yancey counties. </a:t>
            </a:r>
          </a:p>
          <a:p>
            <a:pPr marL="0" indent="0">
              <a:spcBef>
                <a:spcPts val="1500"/>
              </a:spcBef>
              <a:buNone/>
            </a:pPr>
            <a:r>
              <a:rPr lang="en-US" sz="4400" i="1" dirty="0">
                <a:solidFill>
                  <a:schemeClr val="bg2">
                    <a:lumMod val="50000"/>
                  </a:schemeClr>
                </a:solidFill>
                <a:latin typeface="+mn-lt"/>
              </a:rPr>
              <a:t>The Story: An agricultural economy lost one of its most dependable sources of cash income.</a:t>
            </a:r>
          </a:p>
          <a:p>
            <a:pPr marL="0" indent="0">
              <a:spcBef>
                <a:spcPts val="1500"/>
              </a:spcBef>
              <a:buNone/>
            </a:pPr>
            <a:endParaRPr lang="en-US" sz="4400" i="1" dirty="0">
              <a:solidFill>
                <a:schemeClr val="bg2">
                  <a:lumMod val="50000"/>
                </a:schemeClr>
              </a:solidFill>
              <a:latin typeface="+mn-lt"/>
            </a:endParaRPr>
          </a:p>
          <a:p>
            <a:pPr marL="0" indent="0">
              <a:spcBef>
                <a:spcPts val="1500"/>
              </a:spcBef>
              <a:buNone/>
            </a:pPr>
            <a:r>
              <a:rPr lang="en-US" sz="4400" b="1" u="sng" dirty="0">
                <a:solidFill>
                  <a:schemeClr val="bg2">
                    <a:lumMod val="50000"/>
                  </a:schemeClr>
                </a:solidFill>
                <a:latin typeface="+mn-lt"/>
              </a:rPr>
              <a:t>B. Textiles </a:t>
            </a:r>
            <a:r>
              <a:rPr lang="en-US" sz="4400" dirty="0">
                <a:solidFill>
                  <a:schemeClr val="bg2">
                    <a:lumMod val="50000"/>
                  </a:schemeClr>
                </a:solidFill>
                <a:latin typeface="+mn-lt"/>
              </a:rPr>
              <a:t>filled the gap in North Carolina’s transition from an agricultural economy to a manufacturing economy. However, the rise of globalization, automation, and outsourcing in the 1990s devastated the industry.</a:t>
            </a:r>
          </a:p>
          <a:p>
            <a:pPr>
              <a:spcBef>
                <a:spcPts val="1500"/>
              </a:spcBef>
            </a:pPr>
            <a:r>
              <a:rPr lang="en-US" sz="4400" dirty="0">
                <a:solidFill>
                  <a:schemeClr val="bg2">
                    <a:lumMod val="50000"/>
                  </a:schemeClr>
                </a:solidFill>
                <a:latin typeface="+mn-lt"/>
              </a:rPr>
              <a:t>Statewide, textile employment fell 85% between 1993 and 2022.</a:t>
            </a:r>
          </a:p>
          <a:p>
            <a:pPr>
              <a:spcBef>
                <a:spcPts val="1500"/>
              </a:spcBef>
            </a:pPr>
            <a:r>
              <a:rPr lang="en-US" sz="4400" dirty="0">
                <a:solidFill>
                  <a:schemeClr val="bg2">
                    <a:lumMod val="50000"/>
                  </a:schemeClr>
                </a:solidFill>
                <a:latin typeface="+mn-lt"/>
              </a:rPr>
              <a:t>In Western NC, entire communities developed around textile and apparel plants. In the 2000s, manufacturing employment fell dramatically, with outsourcing overseas cited as a primary factor. </a:t>
            </a:r>
          </a:p>
          <a:p>
            <a:pPr marL="0" indent="0">
              <a:spcBef>
                <a:spcPts val="1500"/>
              </a:spcBef>
              <a:buNone/>
            </a:pPr>
            <a:r>
              <a:rPr lang="en-US" sz="4400" i="1" dirty="0">
                <a:solidFill>
                  <a:schemeClr val="bg2">
                    <a:lumMod val="50000"/>
                  </a:schemeClr>
                </a:solidFill>
                <a:latin typeface="+mn-lt"/>
              </a:rPr>
              <a:t>The Story: When the mill closed, our community lost its economic anchor.</a:t>
            </a:r>
          </a:p>
          <a:p>
            <a:pPr marL="0" indent="0">
              <a:spcBef>
                <a:spcPts val="1500"/>
              </a:spcBef>
              <a:buNone/>
            </a:pPr>
            <a:endParaRPr lang="en-US" dirty="0">
              <a:solidFill>
                <a:schemeClr val="bg2">
                  <a:lumMod val="50000"/>
                </a:schemeClr>
              </a:solidFill>
              <a:latin typeface="+mn-lt"/>
            </a:endParaRPr>
          </a:p>
          <a:p>
            <a:pPr marL="0" indent="0">
              <a:spcBef>
                <a:spcPts val="1500"/>
              </a:spcBef>
              <a:buNone/>
            </a:pPr>
            <a:endParaRPr lang="en-US" dirty="0">
              <a:solidFill>
                <a:schemeClr val="bg2">
                  <a:lumMod val="50000"/>
                </a:schemeClr>
              </a:solidFill>
              <a:latin typeface="+mn-lt"/>
            </a:endParaRPr>
          </a:p>
          <a:p>
            <a:pPr marL="0" indent="0">
              <a:spcBef>
                <a:spcPts val="1500"/>
              </a:spcBef>
              <a:buNone/>
            </a:pPr>
            <a:endParaRPr lang="en-US" sz="3200" dirty="0">
              <a:solidFill>
                <a:schemeClr val="bg2">
                  <a:lumMod val="50000"/>
                </a:schemeClr>
              </a:solidFill>
              <a:latin typeface="+mn-lt"/>
            </a:endParaRPr>
          </a:p>
          <a:p>
            <a:pPr marL="0" indent="0">
              <a:spcBef>
                <a:spcPts val="1500"/>
              </a:spcBef>
              <a:buNone/>
            </a:pPr>
            <a:endParaRPr lang="en-US" sz="3200" dirty="0">
              <a:solidFill>
                <a:schemeClr val="bg2">
                  <a:lumMod val="50000"/>
                </a:schemeClr>
              </a:solidFill>
              <a:latin typeface="+mn-lt"/>
            </a:endParaRPr>
          </a:p>
          <a:p>
            <a:pPr marL="0" indent="0">
              <a:spcBef>
                <a:spcPts val="1500"/>
              </a:spcBef>
              <a:buNone/>
            </a:pPr>
            <a:r>
              <a:rPr lang="en-US" sz="3200" dirty="0">
                <a:solidFill>
                  <a:schemeClr val="bg2">
                    <a:lumMod val="50000"/>
                  </a:schemeClr>
                </a:solidFill>
                <a:latin typeface="+mn-lt"/>
              </a:rPr>
              <a:t>.</a:t>
            </a:r>
          </a:p>
          <a:p>
            <a:pPr marL="0" indent="0">
              <a:spcBef>
                <a:spcPts val="1500"/>
              </a:spcBef>
              <a:buNone/>
            </a:pPr>
            <a:endParaRPr lang="en-US" dirty="0">
              <a:solidFill>
                <a:schemeClr val="bg2">
                  <a:lumMod val="50000"/>
                </a:schemeClr>
              </a:solidFill>
              <a:latin typeface="+mn-lt"/>
            </a:endParaRPr>
          </a:p>
          <a:p>
            <a:pPr>
              <a:spcBef>
                <a:spcPts val="1500"/>
              </a:spcBef>
            </a:pPr>
            <a:endParaRPr lang="en-US" dirty="0">
              <a:solidFill>
                <a:schemeClr val="bg2">
                  <a:lumMod val="50000"/>
                </a:schemeClr>
              </a:solidFill>
              <a:latin typeface="+mn-lt"/>
            </a:endParaRPr>
          </a:p>
          <a:p>
            <a:pPr marL="0" indent="0">
              <a:spcBef>
                <a:spcPts val="1500"/>
              </a:spcBef>
              <a:buNone/>
            </a:pPr>
            <a:endParaRPr lang="en-US" dirty="0">
              <a:solidFill>
                <a:schemeClr val="bg2">
                  <a:lumMod val="50000"/>
                </a:schemeClr>
              </a:solidFill>
              <a:latin typeface="+mn-lt"/>
            </a:endParaRPr>
          </a:p>
          <a:p>
            <a:pPr marL="0" indent="0">
              <a:spcBef>
                <a:spcPts val="1500"/>
              </a:spcBef>
              <a:buNone/>
            </a:pPr>
            <a:endParaRPr lang="en-US" b="1" dirty="0">
              <a:solidFill>
                <a:schemeClr val="bg2">
                  <a:lumMod val="50000"/>
                </a:schemeClr>
              </a:solidFill>
              <a:latin typeface="+mn-lt"/>
            </a:endParaRPr>
          </a:p>
        </p:txBody>
      </p:sp>
      <p:pic>
        <p:nvPicPr>
          <p:cNvPr id="2" name="Image" descr="Image">
            <a:extLst>
              <a:ext uri="{FF2B5EF4-FFF2-40B4-BE49-F238E27FC236}">
                <a16:creationId xmlns:a16="http://schemas.microsoft.com/office/drawing/2014/main" id="{22FF156C-EAE5-0179-4F7E-5AE5B62EB60A}"/>
              </a:ext>
            </a:extLst>
          </p:cNvPr>
          <p:cNvPicPr>
            <a:picLocks noChangeAspect="1"/>
          </p:cNvPicPr>
          <p:nvPr/>
        </p:nvPicPr>
        <p:blipFill>
          <a:blip r:embed="rId2"/>
          <a:stretch>
            <a:fillRect/>
          </a:stretch>
        </p:blipFill>
        <p:spPr>
          <a:xfrm>
            <a:off x="22825838" y="12489939"/>
            <a:ext cx="1219791" cy="1056456"/>
          </a:xfrm>
          <a:prstGeom prst="rect">
            <a:avLst/>
          </a:prstGeom>
          <a:ln w="12700">
            <a:miter lim="400000"/>
          </a:ln>
        </p:spPr>
      </p:pic>
      <p:sp>
        <p:nvSpPr>
          <p:cNvPr id="7" name="Title 2">
            <a:extLst>
              <a:ext uri="{FF2B5EF4-FFF2-40B4-BE49-F238E27FC236}">
                <a16:creationId xmlns:a16="http://schemas.microsoft.com/office/drawing/2014/main" id="{DD750F10-C31E-B3CB-56CD-1DA40420101D}"/>
              </a:ext>
            </a:extLst>
          </p:cNvPr>
          <p:cNvSpPr txBox="1">
            <a:spLocks/>
          </p:cNvSpPr>
          <p:nvPr/>
        </p:nvSpPr>
        <p:spPr>
          <a:xfrm>
            <a:off x="338371" y="169605"/>
            <a:ext cx="233172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0" marR="0" indent="0" algn="l" defTabSz="2438337" rtl="0" eaLnBrk="1" latinLnBrk="0" hangingPunct="1">
              <a:lnSpc>
                <a:spcPct val="80000"/>
              </a:lnSpc>
              <a:spcBef>
                <a:spcPts val="0"/>
              </a:spcBef>
              <a:spcAft>
                <a:spcPts val="0"/>
              </a:spcAft>
              <a:buClrTx/>
              <a:buSzTx/>
              <a:buFontTx/>
              <a:buNone/>
              <a:tabLst/>
              <a:defRPr sz="7200" b="1" i="0" u="none" strike="noStrike" cap="none" spc="-170" baseline="0">
                <a:solidFill>
                  <a:srgbClr val="2F6A36"/>
                </a:solidFill>
                <a:uFillTx/>
                <a:latin typeface="+mj-lt"/>
                <a:ea typeface="+mj-ea"/>
                <a:cs typeface="+mj-cs"/>
                <a:sym typeface="Helvetica Neue"/>
              </a:defRPr>
            </a:lvl1pPr>
            <a:lvl2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a:lstStyle>
          <a:p>
            <a:r>
              <a:rPr lang="en-US" dirty="0">
                <a:solidFill>
                  <a:srgbClr val="0EB1A4"/>
                </a:solidFill>
              </a:rPr>
              <a:t>Economic Context</a:t>
            </a:r>
          </a:p>
        </p:txBody>
      </p:sp>
    </p:spTree>
    <p:extLst>
      <p:ext uri="{BB962C8B-B14F-4D97-AF65-F5344CB8AC3E}">
        <p14:creationId xmlns:p14="http://schemas.microsoft.com/office/powerpoint/2010/main" val="241641869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2E9AB0-E8A0-383D-11E2-86F5521F1F8A}"/>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1427F1D-99F0-6EAB-BE53-1F30A9C59B1F}"/>
              </a:ext>
            </a:extLst>
          </p:cNvPr>
          <p:cNvSpPr>
            <a:spLocks noGrp="1"/>
          </p:cNvSpPr>
          <p:nvPr>
            <p:ph idx="1"/>
          </p:nvPr>
        </p:nvSpPr>
        <p:spPr>
          <a:xfrm>
            <a:off x="118533" y="866274"/>
            <a:ext cx="23927096" cy="12650252"/>
          </a:xfrm>
        </p:spPr>
        <p:txBody>
          <a:bodyPr numCol="1">
            <a:noAutofit/>
          </a:bodyPr>
          <a:lstStyle/>
          <a:p>
            <a:pPr marL="0" indent="0">
              <a:spcBef>
                <a:spcPts val="1500"/>
              </a:spcBef>
              <a:buNone/>
            </a:pPr>
            <a:endParaRPr lang="en-US" sz="3600" b="1" u="sng" dirty="0">
              <a:solidFill>
                <a:schemeClr val="bg2">
                  <a:lumMod val="50000"/>
                </a:schemeClr>
              </a:solidFill>
              <a:latin typeface="+mn-lt"/>
            </a:endParaRPr>
          </a:p>
          <a:p>
            <a:pPr marL="0" indent="0">
              <a:spcBef>
                <a:spcPts val="1500"/>
              </a:spcBef>
              <a:buNone/>
            </a:pPr>
            <a:r>
              <a:rPr lang="en-US" sz="4000" b="1" u="sng" dirty="0">
                <a:solidFill>
                  <a:schemeClr val="bg2">
                    <a:lumMod val="50000"/>
                  </a:schemeClr>
                </a:solidFill>
                <a:latin typeface="+mn-lt"/>
              </a:rPr>
              <a:t>C. Furniture manufacturing </a:t>
            </a:r>
            <a:r>
              <a:rPr lang="en-US" sz="4000" dirty="0">
                <a:solidFill>
                  <a:schemeClr val="bg2">
                    <a:lumMod val="50000"/>
                  </a:schemeClr>
                </a:solidFill>
                <a:latin typeface="+mn-lt"/>
              </a:rPr>
              <a:t>was especially important in the broader western/foothills economy, with manufacturing centers extending through places such as Hickory, Marion, Morganton, and Mount Airy.</a:t>
            </a:r>
          </a:p>
          <a:p>
            <a:r>
              <a:rPr lang="en-US" sz="4000" dirty="0">
                <a:solidFill>
                  <a:schemeClr val="bg2">
                    <a:lumMod val="50000"/>
                  </a:schemeClr>
                </a:solidFill>
                <a:latin typeface="+mn-lt"/>
              </a:rPr>
              <a:t>Between 1993 and 2022, North Carolina furniture employment declined nearly 60% as production moved overseas.</a:t>
            </a:r>
          </a:p>
          <a:p>
            <a:pPr marL="0" indent="0">
              <a:buNone/>
            </a:pPr>
            <a:r>
              <a:rPr lang="en-US" sz="4000" i="1" dirty="0">
                <a:solidFill>
                  <a:schemeClr val="bg2">
                    <a:lumMod val="50000"/>
                  </a:schemeClr>
                </a:solidFill>
                <a:latin typeface="+mn-lt"/>
              </a:rPr>
              <a:t>The Story: A region that had turned its forests into furniture—and built entire communities around that industry—lost much of that manufacturing base.</a:t>
            </a:r>
          </a:p>
          <a:p>
            <a:pPr marL="0" indent="0">
              <a:buNone/>
            </a:pPr>
            <a:endParaRPr lang="en-US" sz="3600" i="1" dirty="0">
              <a:solidFill>
                <a:schemeClr val="bg2">
                  <a:lumMod val="50000"/>
                </a:schemeClr>
              </a:solidFill>
              <a:latin typeface="+mn-lt"/>
            </a:endParaRPr>
          </a:p>
          <a:p>
            <a:pPr marL="0" indent="0">
              <a:spcBef>
                <a:spcPts val="1500"/>
              </a:spcBef>
              <a:buNone/>
            </a:pPr>
            <a:r>
              <a:rPr lang="en-US" sz="4000" b="1" u="sng" dirty="0">
                <a:solidFill>
                  <a:schemeClr val="bg2">
                    <a:lumMod val="50000"/>
                  </a:schemeClr>
                </a:solidFill>
                <a:latin typeface="+mn-lt"/>
              </a:rPr>
              <a:t>D. Extractive industries</a:t>
            </a:r>
            <a:endParaRPr lang="en-US" sz="4000" dirty="0">
              <a:solidFill>
                <a:schemeClr val="bg2">
                  <a:lumMod val="50000"/>
                </a:schemeClr>
              </a:solidFill>
              <a:latin typeface="+mn-lt"/>
            </a:endParaRPr>
          </a:p>
          <a:p>
            <a:pPr>
              <a:spcBef>
                <a:spcPts val="1500"/>
              </a:spcBef>
            </a:pPr>
            <a:r>
              <a:rPr lang="en-US" sz="4000" dirty="0">
                <a:solidFill>
                  <a:schemeClr val="bg2">
                    <a:lumMod val="50000"/>
                  </a:schemeClr>
                </a:solidFill>
                <a:latin typeface="+mn-lt"/>
              </a:rPr>
              <a:t>Historically, the region's forests supplied lumber, furniture manufacturers, paper mills and other industries. Over time, mechanization reduced labor needs; manufacturing moved elsewhere; and changing forest-management practices altered the industry.</a:t>
            </a:r>
          </a:p>
          <a:p>
            <a:pPr>
              <a:spcBef>
                <a:spcPts val="1500"/>
              </a:spcBef>
            </a:pPr>
            <a:r>
              <a:rPr lang="en-US" sz="4000" dirty="0">
                <a:solidFill>
                  <a:schemeClr val="bg2">
                    <a:lumMod val="50000"/>
                  </a:schemeClr>
                </a:solidFill>
                <a:latin typeface="+mn-lt"/>
              </a:rPr>
              <a:t>Mica, feldspar, copper, iron, gold, and other mineral extraction in Western North Carolina also gradually declined in the second half of the 20</a:t>
            </a:r>
            <a:r>
              <a:rPr lang="en-US" sz="4000" baseline="30000" dirty="0">
                <a:solidFill>
                  <a:schemeClr val="bg2">
                    <a:lumMod val="50000"/>
                  </a:schemeClr>
                </a:solidFill>
                <a:latin typeface="+mn-lt"/>
              </a:rPr>
              <a:t>th</a:t>
            </a:r>
            <a:r>
              <a:rPr lang="en-US" sz="4000" dirty="0">
                <a:solidFill>
                  <a:schemeClr val="bg2">
                    <a:lumMod val="50000"/>
                  </a:schemeClr>
                </a:solidFill>
                <a:latin typeface="+mn-lt"/>
              </a:rPr>
              <a:t> century.</a:t>
            </a:r>
          </a:p>
          <a:p>
            <a:pPr marL="0" indent="0">
              <a:spcBef>
                <a:spcPts val="1500"/>
              </a:spcBef>
              <a:buNone/>
            </a:pPr>
            <a:r>
              <a:rPr lang="en-US" sz="4000" i="1" dirty="0">
                <a:solidFill>
                  <a:schemeClr val="bg2">
                    <a:lumMod val="50000"/>
                  </a:schemeClr>
                </a:solidFill>
                <a:latin typeface="+mn-lt"/>
              </a:rPr>
              <a:t>The Story: In communities where extractive industries buoyed the economy, residents had to transition from utilizing natural resources to increased tourism and recreation to visit these natural resources.</a:t>
            </a:r>
          </a:p>
          <a:p>
            <a:pPr marL="0" indent="0">
              <a:buNone/>
            </a:pPr>
            <a:endParaRPr lang="en-US" sz="3600" dirty="0">
              <a:solidFill>
                <a:schemeClr val="bg2">
                  <a:lumMod val="50000"/>
                </a:schemeClr>
              </a:solidFill>
              <a:latin typeface="+mn-lt"/>
            </a:endParaRPr>
          </a:p>
          <a:p>
            <a:pPr marL="0" indent="0">
              <a:spcBef>
                <a:spcPts val="1500"/>
              </a:spcBef>
              <a:buNone/>
            </a:pPr>
            <a:endParaRPr lang="en-US" sz="4000" dirty="0">
              <a:solidFill>
                <a:schemeClr val="bg2">
                  <a:lumMod val="50000"/>
                </a:schemeClr>
              </a:solidFill>
              <a:latin typeface="+mn-lt"/>
            </a:endParaRPr>
          </a:p>
          <a:p>
            <a:pPr marL="0" indent="0">
              <a:spcBef>
                <a:spcPts val="1500"/>
              </a:spcBef>
              <a:buNone/>
            </a:pPr>
            <a:r>
              <a:rPr lang="en-US" sz="4000" dirty="0">
                <a:solidFill>
                  <a:schemeClr val="bg2">
                    <a:lumMod val="50000"/>
                  </a:schemeClr>
                </a:solidFill>
                <a:latin typeface="+mn-lt"/>
              </a:rPr>
              <a:t>.</a:t>
            </a:r>
          </a:p>
          <a:p>
            <a:pPr marL="0" indent="0">
              <a:spcBef>
                <a:spcPts val="1500"/>
              </a:spcBef>
              <a:buNone/>
            </a:pPr>
            <a:endParaRPr lang="en-US" sz="4000" dirty="0">
              <a:solidFill>
                <a:schemeClr val="bg2">
                  <a:lumMod val="50000"/>
                </a:schemeClr>
              </a:solidFill>
              <a:latin typeface="+mn-lt"/>
            </a:endParaRPr>
          </a:p>
          <a:p>
            <a:pPr>
              <a:spcBef>
                <a:spcPts val="1500"/>
              </a:spcBef>
            </a:pPr>
            <a:endParaRPr lang="en-US" dirty="0">
              <a:solidFill>
                <a:schemeClr val="bg2">
                  <a:lumMod val="50000"/>
                </a:schemeClr>
              </a:solidFill>
              <a:latin typeface="+mn-lt"/>
            </a:endParaRPr>
          </a:p>
          <a:p>
            <a:pPr marL="0" indent="0">
              <a:spcBef>
                <a:spcPts val="1500"/>
              </a:spcBef>
              <a:buNone/>
            </a:pPr>
            <a:endParaRPr lang="en-US" dirty="0">
              <a:solidFill>
                <a:schemeClr val="bg2">
                  <a:lumMod val="50000"/>
                </a:schemeClr>
              </a:solidFill>
              <a:latin typeface="+mn-lt"/>
            </a:endParaRPr>
          </a:p>
          <a:p>
            <a:pPr marL="0" indent="0">
              <a:spcBef>
                <a:spcPts val="1500"/>
              </a:spcBef>
              <a:buNone/>
            </a:pPr>
            <a:endParaRPr lang="en-US" b="1" dirty="0">
              <a:solidFill>
                <a:schemeClr val="bg2">
                  <a:lumMod val="50000"/>
                </a:schemeClr>
              </a:solidFill>
              <a:latin typeface="+mn-lt"/>
            </a:endParaRPr>
          </a:p>
        </p:txBody>
      </p:sp>
      <p:pic>
        <p:nvPicPr>
          <p:cNvPr id="2" name="Image" descr="Image">
            <a:extLst>
              <a:ext uri="{FF2B5EF4-FFF2-40B4-BE49-F238E27FC236}">
                <a16:creationId xmlns:a16="http://schemas.microsoft.com/office/drawing/2014/main" id="{1A6D1AF5-54C5-61FB-0240-38297087FF50}"/>
              </a:ext>
            </a:extLst>
          </p:cNvPr>
          <p:cNvPicPr>
            <a:picLocks noChangeAspect="1"/>
          </p:cNvPicPr>
          <p:nvPr/>
        </p:nvPicPr>
        <p:blipFill>
          <a:blip r:embed="rId2"/>
          <a:stretch>
            <a:fillRect/>
          </a:stretch>
        </p:blipFill>
        <p:spPr>
          <a:xfrm>
            <a:off x="22825838" y="12489939"/>
            <a:ext cx="1219791" cy="1056456"/>
          </a:xfrm>
          <a:prstGeom prst="rect">
            <a:avLst/>
          </a:prstGeom>
          <a:ln w="12700">
            <a:miter lim="400000"/>
          </a:ln>
        </p:spPr>
      </p:pic>
      <p:sp>
        <p:nvSpPr>
          <p:cNvPr id="7" name="Title 2">
            <a:extLst>
              <a:ext uri="{FF2B5EF4-FFF2-40B4-BE49-F238E27FC236}">
                <a16:creationId xmlns:a16="http://schemas.microsoft.com/office/drawing/2014/main" id="{5111139D-E194-FD02-0FDB-FD43ED302A15}"/>
              </a:ext>
            </a:extLst>
          </p:cNvPr>
          <p:cNvSpPr txBox="1">
            <a:spLocks/>
          </p:cNvSpPr>
          <p:nvPr/>
        </p:nvSpPr>
        <p:spPr>
          <a:xfrm>
            <a:off x="338371" y="360991"/>
            <a:ext cx="233172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0" marR="0" indent="0" algn="l" defTabSz="2438337" rtl="0" eaLnBrk="1" latinLnBrk="0" hangingPunct="1">
              <a:lnSpc>
                <a:spcPct val="80000"/>
              </a:lnSpc>
              <a:spcBef>
                <a:spcPts val="0"/>
              </a:spcBef>
              <a:spcAft>
                <a:spcPts val="0"/>
              </a:spcAft>
              <a:buClrTx/>
              <a:buSzTx/>
              <a:buFontTx/>
              <a:buNone/>
              <a:tabLst/>
              <a:defRPr sz="7200" b="1" i="0" u="none" strike="noStrike" cap="none" spc="-170" baseline="0">
                <a:solidFill>
                  <a:srgbClr val="2F6A36"/>
                </a:solidFill>
                <a:uFillTx/>
                <a:latin typeface="+mj-lt"/>
                <a:ea typeface="+mj-ea"/>
                <a:cs typeface="+mj-cs"/>
                <a:sym typeface="Helvetica Neue"/>
              </a:defRPr>
            </a:lvl1pPr>
            <a:lvl2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a:lstStyle>
          <a:p>
            <a:r>
              <a:rPr lang="en-US" dirty="0">
                <a:solidFill>
                  <a:srgbClr val="0EB1A4"/>
                </a:solidFill>
              </a:rPr>
              <a:t>Economic Context</a:t>
            </a:r>
          </a:p>
        </p:txBody>
      </p:sp>
    </p:spTree>
    <p:extLst>
      <p:ext uri="{BB962C8B-B14F-4D97-AF65-F5344CB8AC3E}">
        <p14:creationId xmlns:p14="http://schemas.microsoft.com/office/powerpoint/2010/main" val="33542635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15EC1-8251-43E6-A693-0EF6C1E51E99}"/>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1216CEB8-CF1F-B6DF-242B-3F5C36E49CEF}"/>
              </a:ext>
            </a:extLst>
          </p:cNvPr>
          <p:cNvSpPr>
            <a:spLocks noGrp="1"/>
          </p:cNvSpPr>
          <p:nvPr>
            <p:ph idx="1"/>
          </p:nvPr>
        </p:nvSpPr>
        <p:spPr>
          <a:xfrm>
            <a:off x="765029" y="1370811"/>
            <a:ext cx="22853942" cy="12203922"/>
          </a:xfrm>
        </p:spPr>
        <p:txBody>
          <a:bodyPr numCol="1">
            <a:noAutofit/>
          </a:bodyPr>
          <a:lstStyle/>
          <a:p>
            <a:pPr marL="0" indent="0">
              <a:spcBef>
                <a:spcPts val="1500"/>
              </a:spcBef>
              <a:buNone/>
            </a:pPr>
            <a:endParaRPr lang="en-US" dirty="0">
              <a:solidFill>
                <a:schemeClr val="bg2">
                  <a:lumMod val="50000"/>
                </a:schemeClr>
              </a:solidFill>
              <a:latin typeface="+mn-lt"/>
            </a:endParaRPr>
          </a:p>
          <a:p>
            <a:pPr marL="0" indent="0">
              <a:spcBef>
                <a:spcPts val="1500"/>
              </a:spcBef>
              <a:buNone/>
            </a:pPr>
            <a:r>
              <a:rPr lang="en-US" sz="6000" dirty="0">
                <a:solidFill>
                  <a:schemeClr val="bg2">
                    <a:lumMod val="50000"/>
                  </a:schemeClr>
                </a:solidFill>
                <a:latin typeface="+mn-lt"/>
              </a:rPr>
              <a:t>A mountain community that lost its textile mill, tobacco farms, furniture plant, or mine is not starting from the same place as a rapidly growing community along the I-26 corridor. </a:t>
            </a:r>
          </a:p>
          <a:p>
            <a:pPr marL="0" indent="0">
              <a:spcBef>
                <a:spcPts val="1500"/>
              </a:spcBef>
              <a:buNone/>
            </a:pPr>
            <a:endParaRPr lang="en-US" sz="6000" b="1" dirty="0">
              <a:solidFill>
                <a:schemeClr val="bg2">
                  <a:lumMod val="50000"/>
                </a:schemeClr>
              </a:solidFill>
              <a:latin typeface="+mn-lt"/>
            </a:endParaRPr>
          </a:p>
          <a:p>
            <a:pPr marL="0" indent="0">
              <a:spcBef>
                <a:spcPts val="1500"/>
              </a:spcBef>
              <a:buNone/>
            </a:pPr>
            <a:r>
              <a:rPr lang="en-US" sz="6000" b="1" dirty="0">
                <a:solidFill>
                  <a:schemeClr val="bg2">
                    <a:lumMod val="50000"/>
                  </a:schemeClr>
                </a:solidFill>
                <a:latin typeface="+mn-lt"/>
              </a:rPr>
              <a:t>Understanding that history helps a funder understand why today's poverty, workforce challenges, educational needs, housing shortages, and health disparities look the way they do.</a:t>
            </a:r>
            <a:endParaRPr lang="en-US" sz="6000" dirty="0">
              <a:solidFill>
                <a:schemeClr val="bg2">
                  <a:lumMod val="50000"/>
                </a:schemeClr>
              </a:solidFill>
              <a:latin typeface="+mn-lt"/>
            </a:endParaRPr>
          </a:p>
          <a:p>
            <a:pPr marL="0" indent="0">
              <a:spcBef>
                <a:spcPts val="1500"/>
              </a:spcBef>
              <a:buNone/>
            </a:pPr>
            <a:endParaRPr lang="en-US" b="1" dirty="0">
              <a:solidFill>
                <a:schemeClr val="bg2">
                  <a:lumMod val="50000"/>
                </a:schemeClr>
              </a:solidFill>
              <a:latin typeface="+mn-lt"/>
            </a:endParaRPr>
          </a:p>
        </p:txBody>
      </p:sp>
      <p:pic>
        <p:nvPicPr>
          <p:cNvPr id="2" name="Image" descr="Image">
            <a:extLst>
              <a:ext uri="{FF2B5EF4-FFF2-40B4-BE49-F238E27FC236}">
                <a16:creationId xmlns:a16="http://schemas.microsoft.com/office/drawing/2014/main" id="{E91586AB-030F-CFCD-3EE6-3805FD7BDFCE}"/>
              </a:ext>
            </a:extLst>
          </p:cNvPr>
          <p:cNvPicPr>
            <a:picLocks noChangeAspect="1"/>
          </p:cNvPicPr>
          <p:nvPr/>
        </p:nvPicPr>
        <p:blipFill>
          <a:blip r:embed="rId2"/>
          <a:stretch>
            <a:fillRect/>
          </a:stretch>
        </p:blipFill>
        <p:spPr>
          <a:xfrm>
            <a:off x="22825838" y="12489939"/>
            <a:ext cx="1219791" cy="1056456"/>
          </a:xfrm>
          <a:prstGeom prst="rect">
            <a:avLst/>
          </a:prstGeom>
          <a:ln w="12700">
            <a:miter lim="400000"/>
          </a:ln>
        </p:spPr>
      </p:pic>
      <p:sp>
        <p:nvSpPr>
          <p:cNvPr id="7" name="Title 2">
            <a:extLst>
              <a:ext uri="{FF2B5EF4-FFF2-40B4-BE49-F238E27FC236}">
                <a16:creationId xmlns:a16="http://schemas.microsoft.com/office/drawing/2014/main" id="{82811FD2-8BA4-8758-B023-9C202E5E12A7}"/>
              </a:ext>
            </a:extLst>
          </p:cNvPr>
          <p:cNvSpPr txBox="1">
            <a:spLocks/>
          </p:cNvSpPr>
          <p:nvPr/>
        </p:nvSpPr>
        <p:spPr>
          <a:xfrm>
            <a:off x="301771" y="403521"/>
            <a:ext cx="233172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marL="0" marR="0" indent="0" algn="l" defTabSz="2438337" rtl="0" eaLnBrk="1" latinLnBrk="0" hangingPunct="1">
              <a:lnSpc>
                <a:spcPct val="80000"/>
              </a:lnSpc>
              <a:spcBef>
                <a:spcPts val="0"/>
              </a:spcBef>
              <a:spcAft>
                <a:spcPts val="0"/>
              </a:spcAft>
              <a:buClrTx/>
              <a:buSzTx/>
              <a:buFontTx/>
              <a:buNone/>
              <a:tabLst/>
              <a:defRPr sz="7200" b="1" i="0" u="none" strike="noStrike" cap="none" spc="-170" baseline="0">
                <a:solidFill>
                  <a:srgbClr val="2F6A36"/>
                </a:solidFill>
                <a:uFillTx/>
                <a:latin typeface="+mj-lt"/>
                <a:ea typeface="+mj-ea"/>
                <a:cs typeface="+mj-cs"/>
                <a:sym typeface="Helvetica Neue"/>
              </a:defRPr>
            </a:lvl1pPr>
            <a:lvl2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a:lstStyle>
          <a:p>
            <a:r>
              <a:rPr lang="en-US" dirty="0">
                <a:solidFill>
                  <a:srgbClr val="0EB1A4"/>
                </a:solidFill>
              </a:rPr>
              <a:t>Economic Context: Why Does it Matter?</a:t>
            </a:r>
          </a:p>
        </p:txBody>
      </p:sp>
    </p:spTree>
    <p:extLst>
      <p:ext uri="{BB962C8B-B14F-4D97-AF65-F5344CB8AC3E}">
        <p14:creationId xmlns:p14="http://schemas.microsoft.com/office/powerpoint/2010/main" val="254971323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81DDF-A802-EEC3-65C5-848906232B23}"/>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630DC801-D2D3-A541-986F-0F861DF4165E}"/>
              </a:ext>
            </a:extLst>
          </p:cNvPr>
          <p:cNvSpPr/>
          <p:nvPr/>
        </p:nvSpPr>
        <p:spPr>
          <a:xfrm>
            <a:off x="118533" y="4379495"/>
            <a:ext cx="24037015" cy="8023900"/>
          </a:xfrm>
          <a:prstGeom prst="roundRect">
            <a:avLst/>
          </a:prstGeom>
          <a:solidFill>
            <a:schemeClr val="tx1">
              <a:lumMod val="20000"/>
              <a:lumOff val="80000"/>
            </a:schemeClr>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
        <p:nvSpPr>
          <p:cNvPr id="6" name="Content Placeholder 5">
            <a:extLst>
              <a:ext uri="{FF2B5EF4-FFF2-40B4-BE49-F238E27FC236}">
                <a16:creationId xmlns:a16="http://schemas.microsoft.com/office/drawing/2014/main" id="{760FBA5D-170E-FC8F-4707-6D6B6D5832E9}"/>
              </a:ext>
            </a:extLst>
          </p:cNvPr>
          <p:cNvSpPr>
            <a:spLocks noGrp="1"/>
          </p:cNvSpPr>
          <p:nvPr>
            <p:ph idx="1"/>
          </p:nvPr>
        </p:nvSpPr>
        <p:spPr>
          <a:xfrm>
            <a:off x="581791" y="1312605"/>
            <a:ext cx="22853942" cy="12203922"/>
          </a:xfrm>
        </p:spPr>
        <p:txBody>
          <a:bodyPr numCol="1">
            <a:noAutofit/>
          </a:bodyPr>
          <a:lstStyle/>
          <a:p>
            <a:pPr marL="0" indent="0">
              <a:spcBef>
                <a:spcPts val="1500"/>
              </a:spcBef>
              <a:buNone/>
            </a:pPr>
            <a:endParaRPr lang="en-US" dirty="0">
              <a:solidFill>
                <a:schemeClr val="bg2">
                  <a:lumMod val="50000"/>
                </a:schemeClr>
              </a:solidFill>
              <a:latin typeface="+mn-lt"/>
            </a:endParaRPr>
          </a:p>
          <a:p>
            <a:pPr marL="0" indent="0">
              <a:spcBef>
                <a:spcPts val="1500"/>
              </a:spcBef>
              <a:buNone/>
            </a:pPr>
            <a:r>
              <a:rPr lang="en-US" sz="6000" dirty="0">
                <a:solidFill>
                  <a:schemeClr val="bg2">
                    <a:lumMod val="50000"/>
                  </a:schemeClr>
                </a:solidFill>
                <a:latin typeface="+mn-lt"/>
              </a:rPr>
              <a:t>Example: Proposal for HRSA Rural Health Network Development Planning Application</a:t>
            </a:r>
          </a:p>
          <a:p>
            <a:pPr marL="0" indent="0">
              <a:spcBef>
                <a:spcPts val="1500"/>
              </a:spcBef>
              <a:buNone/>
            </a:pPr>
            <a:endParaRPr lang="en-US" dirty="0"/>
          </a:p>
          <a:p>
            <a:pPr marL="0" indent="0">
              <a:spcBef>
                <a:spcPts val="1500"/>
              </a:spcBef>
              <a:buNone/>
            </a:pPr>
            <a:r>
              <a:rPr lang="en-US" dirty="0">
                <a:solidFill>
                  <a:srgbClr val="002060"/>
                </a:solidFill>
              </a:rPr>
              <a:t>Transylvania County is a HRSA-designated fully rural community in the Blue Ridge Region of the southern Appalachians. Often called the “Land of Waterfalls,” Pisgah National Forest comprises 60% of the county’s acreage. Significant cultural shifts characteristic of much of the Appalachian region have impacted substance use in the county. Forested terrain historically attracted resource-based industries, requiring a large manual workforce. As economies shifted, these jobs disappeared, resulting in a lack of long-term secure employment opportunities for younger residents. Older, laid-off workers face low incomes and significant physical pain, resulting in Transylvania County having one of the highest opioid dispensing rates in the state. </a:t>
            </a:r>
          </a:p>
          <a:p>
            <a:pPr marL="0" indent="0">
              <a:spcBef>
                <a:spcPts val="1500"/>
              </a:spcBef>
              <a:buNone/>
            </a:pPr>
            <a:endParaRPr lang="en-US" sz="6000" dirty="0">
              <a:solidFill>
                <a:schemeClr val="bg2">
                  <a:lumMod val="50000"/>
                </a:schemeClr>
              </a:solidFill>
              <a:latin typeface="+mn-lt"/>
            </a:endParaRPr>
          </a:p>
          <a:p>
            <a:pPr marL="0" indent="0">
              <a:spcBef>
                <a:spcPts val="1500"/>
              </a:spcBef>
              <a:buNone/>
            </a:pPr>
            <a:endParaRPr lang="en-US" b="1" dirty="0">
              <a:solidFill>
                <a:schemeClr val="bg2">
                  <a:lumMod val="50000"/>
                </a:schemeClr>
              </a:solidFill>
              <a:latin typeface="+mn-lt"/>
            </a:endParaRPr>
          </a:p>
        </p:txBody>
      </p:sp>
      <p:pic>
        <p:nvPicPr>
          <p:cNvPr id="2" name="Image" descr="Image">
            <a:extLst>
              <a:ext uri="{FF2B5EF4-FFF2-40B4-BE49-F238E27FC236}">
                <a16:creationId xmlns:a16="http://schemas.microsoft.com/office/drawing/2014/main" id="{1B1B54AE-2EEB-C14A-2F11-D40BAF6AABDF}"/>
              </a:ext>
            </a:extLst>
          </p:cNvPr>
          <p:cNvPicPr>
            <a:picLocks noChangeAspect="1"/>
          </p:cNvPicPr>
          <p:nvPr/>
        </p:nvPicPr>
        <p:blipFill>
          <a:blip r:embed="rId2"/>
          <a:stretch>
            <a:fillRect/>
          </a:stretch>
        </p:blipFill>
        <p:spPr>
          <a:xfrm>
            <a:off x="22825838" y="12489939"/>
            <a:ext cx="1219791" cy="1056456"/>
          </a:xfrm>
          <a:prstGeom prst="rect">
            <a:avLst/>
          </a:prstGeom>
          <a:ln w="12700">
            <a:miter lim="400000"/>
          </a:ln>
        </p:spPr>
      </p:pic>
      <p:sp>
        <p:nvSpPr>
          <p:cNvPr id="7" name="Title 2">
            <a:extLst>
              <a:ext uri="{FF2B5EF4-FFF2-40B4-BE49-F238E27FC236}">
                <a16:creationId xmlns:a16="http://schemas.microsoft.com/office/drawing/2014/main" id="{FE33A239-7950-7288-C318-11404052C4A6}"/>
              </a:ext>
            </a:extLst>
          </p:cNvPr>
          <p:cNvSpPr txBox="1">
            <a:spLocks/>
          </p:cNvSpPr>
          <p:nvPr/>
        </p:nvSpPr>
        <p:spPr>
          <a:xfrm>
            <a:off x="350162" y="560050"/>
            <a:ext cx="233172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0" marR="0" indent="0" algn="l" defTabSz="2438337" rtl="0" eaLnBrk="1" latinLnBrk="0" hangingPunct="1">
              <a:lnSpc>
                <a:spcPct val="80000"/>
              </a:lnSpc>
              <a:spcBef>
                <a:spcPts val="0"/>
              </a:spcBef>
              <a:spcAft>
                <a:spcPts val="0"/>
              </a:spcAft>
              <a:buClrTx/>
              <a:buSzTx/>
              <a:buFontTx/>
              <a:buNone/>
              <a:tabLst/>
              <a:defRPr sz="7200" b="1" i="0" u="none" strike="noStrike" cap="none" spc="-170" baseline="0">
                <a:solidFill>
                  <a:srgbClr val="2F6A36"/>
                </a:solidFill>
                <a:uFillTx/>
                <a:latin typeface="+mj-lt"/>
                <a:ea typeface="+mj-ea"/>
                <a:cs typeface="+mj-cs"/>
                <a:sym typeface="Helvetica Neue"/>
              </a:defRPr>
            </a:lvl1pPr>
            <a:lvl2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a:lstStyle>
          <a:p>
            <a:r>
              <a:rPr lang="en-US" dirty="0">
                <a:solidFill>
                  <a:srgbClr val="0EB1A4"/>
                </a:solidFill>
              </a:rPr>
              <a:t>Economic Context</a:t>
            </a:r>
          </a:p>
        </p:txBody>
      </p:sp>
    </p:spTree>
    <p:extLst>
      <p:ext uri="{BB962C8B-B14F-4D97-AF65-F5344CB8AC3E}">
        <p14:creationId xmlns:p14="http://schemas.microsoft.com/office/powerpoint/2010/main" val="14441381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348AEA-916A-BAF5-BD0F-79893380C642}"/>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4F4D1E4B-7F6A-E5AB-9CC5-70347B055577}"/>
              </a:ext>
            </a:extLst>
          </p:cNvPr>
          <p:cNvSpPr>
            <a:spLocks noGrp="1"/>
          </p:cNvSpPr>
          <p:nvPr>
            <p:ph idx="1"/>
          </p:nvPr>
        </p:nvSpPr>
        <p:spPr>
          <a:xfrm>
            <a:off x="12191999" y="1347537"/>
            <a:ext cx="10780475" cy="12168990"/>
          </a:xfrm>
        </p:spPr>
        <p:txBody>
          <a:bodyPr numCol="1">
            <a:noAutofit/>
          </a:bodyPr>
          <a:lstStyle/>
          <a:p>
            <a:pPr marL="0" indent="0">
              <a:spcBef>
                <a:spcPts val="1500"/>
              </a:spcBef>
              <a:buNone/>
            </a:pPr>
            <a:endParaRPr lang="en-US" sz="4000" dirty="0">
              <a:solidFill>
                <a:schemeClr val="bg2">
                  <a:lumMod val="50000"/>
                </a:schemeClr>
              </a:solidFill>
              <a:latin typeface="+mn-lt"/>
            </a:endParaRPr>
          </a:p>
          <a:p>
            <a:pPr marL="0" indent="0">
              <a:spcBef>
                <a:spcPts val="1500"/>
              </a:spcBef>
              <a:buNone/>
            </a:pPr>
            <a:r>
              <a:rPr lang="en-US" sz="4000" dirty="0">
                <a:solidFill>
                  <a:schemeClr val="bg2">
                    <a:lumMod val="50000"/>
                  </a:schemeClr>
                </a:solidFill>
                <a:latin typeface="+mn-lt"/>
              </a:rPr>
              <a:t>Western North Carolina’s predominantly rural, mountainous geography creates significant barriers to health and well-being:</a:t>
            </a:r>
          </a:p>
          <a:p>
            <a:pPr>
              <a:spcBef>
                <a:spcPts val="1500"/>
              </a:spcBef>
            </a:pPr>
            <a:r>
              <a:rPr lang="en-US" sz="4000" dirty="0">
                <a:solidFill>
                  <a:schemeClr val="bg2">
                    <a:lumMod val="50000"/>
                  </a:schemeClr>
                </a:solidFill>
                <a:latin typeface="+mn-lt"/>
              </a:rPr>
              <a:t>The terrain can make routine, specialty, emergency, and behavioral health care difficult to access. </a:t>
            </a:r>
          </a:p>
          <a:p>
            <a:pPr>
              <a:spcBef>
                <a:spcPts val="1500"/>
              </a:spcBef>
            </a:pPr>
            <a:r>
              <a:rPr lang="en-US" sz="4000" dirty="0">
                <a:solidFill>
                  <a:schemeClr val="bg2">
                    <a:lumMod val="50000"/>
                  </a:schemeClr>
                </a:solidFill>
                <a:latin typeface="+mn-lt"/>
              </a:rPr>
              <a:t>The region faces a persistent shortage of health professionals. All 18 WNC counties are designated primary-care Health Professional Shortage Areas, while some counties have no practicing psychiatrists or OB/GYNs.</a:t>
            </a:r>
          </a:p>
          <a:p>
            <a:pPr>
              <a:spcBef>
                <a:spcPts val="1500"/>
              </a:spcBef>
            </a:pPr>
            <a:r>
              <a:rPr lang="en-US" sz="4000" dirty="0">
                <a:solidFill>
                  <a:schemeClr val="bg2">
                    <a:lumMod val="50000"/>
                  </a:schemeClr>
                </a:solidFill>
                <a:latin typeface="+mn-lt"/>
              </a:rPr>
              <a:t>Rural hospitals are financially vulnerable; hospital closures or conversions can force residents to travel even farther for care. </a:t>
            </a:r>
          </a:p>
          <a:p>
            <a:pPr marL="0" indent="0">
              <a:spcBef>
                <a:spcPts val="1500"/>
              </a:spcBef>
              <a:buNone/>
            </a:pPr>
            <a:endParaRPr lang="en-US" sz="4000" dirty="0">
              <a:solidFill>
                <a:schemeClr val="bg2">
                  <a:lumMod val="50000"/>
                </a:schemeClr>
              </a:solidFill>
              <a:latin typeface="+mn-lt"/>
            </a:endParaRPr>
          </a:p>
        </p:txBody>
      </p:sp>
      <p:pic>
        <p:nvPicPr>
          <p:cNvPr id="2" name="Image" descr="Image">
            <a:extLst>
              <a:ext uri="{FF2B5EF4-FFF2-40B4-BE49-F238E27FC236}">
                <a16:creationId xmlns:a16="http://schemas.microsoft.com/office/drawing/2014/main" id="{883FD260-B4D7-4F67-739D-A1F708C23C9C}"/>
              </a:ext>
            </a:extLst>
          </p:cNvPr>
          <p:cNvPicPr>
            <a:picLocks noChangeAspect="1"/>
          </p:cNvPicPr>
          <p:nvPr/>
        </p:nvPicPr>
        <p:blipFill>
          <a:blip r:embed="rId2"/>
          <a:stretch>
            <a:fillRect/>
          </a:stretch>
        </p:blipFill>
        <p:spPr>
          <a:xfrm>
            <a:off x="22825838" y="12489939"/>
            <a:ext cx="1219791" cy="1056456"/>
          </a:xfrm>
          <a:prstGeom prst="rect">
            <a:avLst/>
          </a:prstGeom>
          <a:ln w="12700">
            <a:miter lim="400000"/>
          </a:ln>
        </p:spPr>
      </p:pic>
      <p:sp>
        <p:nvSpPr>
          <p:cNvPr id="7" name="Title 2">
            <a:extLst>
              <a:ext uri="{FF2B5EF4-FFF2-40B4-BE49-F238E27FC236}">
                <a16:creationId xmlns:a16="http://schemas.microsoft.com/office/drawing/2014/main" id="{3E4DF7AE-FB64-2AB5-232D-32E71C1EF34D}"/>
              </a:ext>
            </a:extLst>
          </p:cNvPr>
          <p:cNvSpPr txBox="1">
            <a:spLocks/>
          </p:cNvSpPr>
          <p:nvPr/>
        </p:nvSpPr>
        <p:spPr>
          <a:xfrm>
            <a:off x="118533" y="169605"/>
            <a:ext cx="233172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0" marR="0" indent="0" algn="l" defTabSz="2438337" rtl="0" eaLnBrk="1" latinLnBrk="0" hangingPunct="1">
              <a:lnSpc>
                <a:spcPct val="80000"/>
              </a:lnSpc>
              <a:spcBef>
                <a:spcPts val="0"/>
              </a:spcBef>
              <a:spcAft>
                <a:spcPts val="0"/>
              </a:spcAft>
              <a:buClrTx/>
              <a:buSzTx/>
              <a:buFontTx/>
              <a:buNone/>
              <a:tabLst/>
              <a:defRPr sz="7200" b="1" i="0" u="none" strike="noStrike" cap="none" spc="-170" baseline="0">
                <a:solidFill>
                  <a:srgbClr val="2F6A36"/>
                </a:solidFill>
                <a:uFillTx/>
                <a:latin typeface="+mj-lt"/>
                <a:ea typeface="+mj-ea"/>
                <a:cs typeface="+mj-cs"/>
                <a:sym typeface="Helvetica Neue"/>
              </a:defRPr>
            </a:lvl1pPr>
            <a:lvl2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a:lstStyle>
          <a:p>
            <a:r>
              <a:rPr lang="en-US" dirty="0">
                <a:solidFill>
                  <a:srgbClr val="0EB1A4"/>
                </a:solidFill>
              </a:rPr>
              <a:t>3. Health and Well Being Context</a:t>
            </a:r>
          </a:p>
        </p:txBody>
      </p:sp>
      <p:pic>
        <p:nvPicPr>
          <p:cNvPr id="4" name="Picture 3" descr="A field with a house and trees in the background&#10;&#10;AI-generated content may be incorrect.">
            <a:extLst>
              <a:ext uri="{FF2B5EF4-FFF2-40B4-BE49-F238E27FC236}">
                <a16:creationId xmlns:a16="http://schemas.microsoft.com/office/drawing/2014/main" id="{E82FAC2D-85C0-D0EF-9E95-A3698DB24C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9066" y="1857208"/>
            <a:ext cx="7772400" cy="6421083"/>
          </a:xfrm>
          <a:prstGeom prst="rect">
            <a:avLst/>
          </a:prstGeom>
        </p:spPr>
      </p:pic>
      <p:sp>
        <p:nvSpPr>
          <p:cNvPr id="5" name="TextBox 4">
            <a:extLst>
              <a:ext uri="{FF2B5EF4-FFF2-40B4-BE49-F238E27FC236}">
                <a16:creationId xmlns:a16="http://schemas.microsoft.com/office/drawing/2014/main" id="{EC7A4CE6-A796-CBFF-FD6F-44D93CA542FD}"/>
              </a:ext>
            </a:extLst>
          </p:cNvPr>
          <p:cNvSpPr txBox="1"/>
          <p:nvPr/>
        </p:nvSpPr>
        <p:spPr>
          <a:xfrm>
            <a:off x="818147" y="8826101"/>
            <a:ext cx="11141242" cy="398057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kumimoji="0" lang="en-US" sz="3600" b="0" i="0" u="none" strike="noStrike" cap="none" spc="0" normalizeH="0" baseline="0" dirty="0">
                <a:ln>
                  <a:noFill/>
                </a:ln>
                <a:solidFill>
                  <a:srgbClr val="002060"/>
                </a:solidFill>
                <a:effectLst/>
                <a:uFillTx/>
                <a:latin typeface="+mj-lt"/>
                <a:ea typeface="+mj-ea"/>
                <a:cs typeface="+mj-cs"/>
                <a:sym typeface="Helvetica Neue"/>
              </a:rPr>
              <a:t>NC Department of Health and Human Services recognizes the disparities in access to care and health outcomes among residents of rural areas like those across WNC. Its </a:t>
            </a:r>
            <a:r>
              <a:rPr lang="en-US" sz="3600" b="1" dirty="0">
                <a:solidFill>
                  <a:srgbClr val="002060"/>
                </a:solidFill>
              </a:rPr>
              <a:t>NC Rural Health Transformation Program (NCRHTP)</a:t>
            </a:r>
            <a:r>
              <a:rPr lang="en-US" sz="3600" dirty="0">
                <a:solidFill>
                  <a:srgbClr val="002060"/>
                </a:solidFill>
              </a:rPr>
              <a:t> is an attempt to move rural health care in North Carolina toward more integrated, community-based systems of care.</a:t>
            </a:r>
            <a:endParaRPr kumimoji="0" lang="en-US" sz="3600" b="0" i="0" u="none" strike="noStrike" cap="none" spc="0" normalizeH="0" baseline="0" dirty="0">
              <a:ln>
                <a:noFill/>
              </a:ln>
              <a:solidFill>
                <a:srgbClr val="002060"/>
              </a:solidFill>
              <a:effectLst/>
              <a:uFillTx/>
              <a:latin typeface="+mj-lt"/>
              <a:ea typeface="+mj-ea"/>
              <a:cs typeface="+mj-cs"/>
              <a:sym typeface="Helvetica Neue"/>
            </a:endParaRPr>
          </a:p>
        </p:txBody>
      </p:sp>
    </p:spTree>
    <p:extLst>
      <p:ext uri="{BB962C8B-B14F-4D97-AF65-F5344CB8AC3E}">
        <p14:creationId xmlns:p14="http://schemas.microsoft.com/office/powerpoint/2010/main" val="10643809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F158FD-3629-A35B-6808-82D5A75F59E2}"/>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C3414BC5-0A9B-11F0-4A02-434DF9AF3214}"/>
              </a:ext>
            </a:extLst>
          </p:cNvPr>
          <p:cNvSpPr>
            <a:spLocks noGrp="1"/>
          </p:cNvSpPr>
          <p:nvPr>
            <p:ph idx="1"/>
          </p:nvPr>
        </p:nvSpPr>
        <p:spPr>
          <a:xfrm>
            <a:off x="338371" y="1312605"/>
            <a:ext cx="22443085" cy="11832106"/>
          </a:xfrm>
        </p:spPr>
        <p:txBody>
          <a:bodyPr numCol="1">
            <a:noAutofit/>
          </a:bodyPr>
          <a:lstStyle/>
          <a:p>
            <a:pPr marL="0" indent="0">
              <a:spcBef>
                <a:spcPts val="1500"/>
              </a:spcBef>
              <a:buNone/>
            </a:pPr>
            <a:r>
              <a:rPr lang="en-US" sz="4000" dirty="0">
                <a:solidFill>
                  <a:schemeClr val="bg2">
                    <a:lumMod val="50000"/>
                  </a:schemeClr>
                </a:solidFill>
                <a:latin typeface="+mn-lt"/>
              </a:rPr>
              <a:t>Health outcomes in WNC vary dramatically from county to county—and access to care is only part of the story.</a:t>
            </a:r>
          </a:p>
          <a:p>
            <a:pPr marL="0" indent="0">
              <a:spcBef>
                <a:spcPts val="1500"/>
              </a:spcBef>
              <a:buNone/>
            </a:pPr>
            <a:r>
              <a:rPr lang="en-US" sz="4400" b="1" dirty="0">
                <a:solidFill>
                  <a:srgbClr val="00A0CD"/>
                </a:solidFill>
                <a:latin typeface="+mn-lt"/>
              </a:rPr>
              <a:t>10 years</a:t>
            </a:r>
            <a:br>
              <a:rPr lang="en-US" sz="4000" dirty="0">
                <a:solidFill>
                  <a:schemeClr val="bg2">
                    <a:lumMod val="50000"/>
                  </a:schemeClr>
                </a:solidFill>
                <a:latin typeface="+mn-lt"/>
              </a:rPr>
            </a:br>
            <a:r>
              <a:rPr lang="en-US" sz="4000" dirty="0">
                <a:solidFill>
                  <a:schemeClr val="bg2">
                    <a:lumMod val="50000"/>
                  </a:schemeClr>
                </a:solidFill>
                <a:latin typeface="+mn-lt"/>
              </a:rPr>
              <a:t>The gap between life expectancy in Swain County (67.2) and the NC average (77.1) </a:t>
            </a:r>
          </a:p>
          <a:p>
            <a:pPr marL="0" indent="0">
              <a:spcBef>
                <a:spcPts val="1500"/>
              </a:spcBef>
              <a:buNone/>
            </a:pPr>
            <a:r>
              <a:rPr lang="en-US" sz="4400" b="1" dirty="0">
                <a:solidFill>
                  <a:srgbClr val="00A0CD"/>
                </a:solidFill>
                <a:latin typeface="+mn-lt"/>
              </a:rPr>
              <a:t>14%</a:t>
            </a:r>
            <a:br>
              <a:rPr lang="en-US" sz="4000" dirty="0">
                <a:solidFill>
                  <a:schemeClr val="bg2">
                    <a:lumMod val="50000"/>
                  </a:schemeClr>
                </a:solidFill>
                <a:latin typeface="+mn-lt"/>
              </a:rPr>
            </a:br>
            <a:r>
              <a:rPr lang="en-US" sz="4000" dirty="0">
                <a:solidFill>
                  <a:schemeClr val="bg2">
                    <a:lumMod val="50000"/>
                  </a:schemeClr>
                </a:solidFill>
                <a:latin typeface="+mn-lt"/>
              </a:rPr>
              <a:t>of WNC adults report diagnosed diabetes, compared to 11.8% across NC </a:t>
            </a:r>
          </a:p>
          <a:p>
            <a:pPr marL="0" indent="0">
              <a:spcBef>
                <a:spcPts val="1500"/>
              </a:spcBef>
              <a:buNone/>
            </a:pPr>
            <a:r>
              <a:rPr lang="en-US" sz="4400" b="1" dirty="0">
                <a:solidFill>
                  <a:srgbClr val="00A0CD"/>
                </a:solidFill>
                <a:latin typeface="+mn-lt"/>
              </a:rPr>
              <a:t>37.5%</a:t>
            </a:r>
            <a:br>
              <a:rPr lang="en-US" sz="4000" dirty="0">
                <a:solidFill>
                  <a:schemeClr val="bg2">
                    <a:lumMod val="50000"/>
                  </a:schemeClr>
                </a:solidFill>
                <a:latin typeface="+mn-lt"/>
              </a:rPr>
            </a:br>
            <a:r>
              <a:rPr lang="en-US" sz="4000" dirty="0">
                <a:solidFill>
                  <a:schemeClr val="bg2">
                    <a:lumMod val="50000"/>
                  </a:schemeClr>
                </a:solidFill>
                <a:latin typeface="+mn-lt"/>
              </a:rPr>
              <a:t>of Indigenous adults in WNC report diagnosed diabetes</a:t>
            </a:r>
          </a:p>
          <a:p>
            <a:pPr marL="0" indent="0">
              <a:spcBef>
                <a:spcPts val="1500"/>
              </a:spcBef>
              <a:buNone/>
            </a:pPr>
            <a:r>
              <a:rPr lang="en-US" sz="4400" b="1" dirty="0">
                <a:solidFill>
                  <a:srgbClr val="00A0CD"/>
                </a:solidFill>
                <a:latin typeface="+mn-lt"/>
              </a:rPr>
              <a:t>39%</a:t>
            </a:r>
            <a:br>
              <a:rPr lang="en-US" sz="4000" dirty="0">
                <a:solidFill>
                  <a:schemeClr val="bg2">
                    <a:lumMod val="50000"/>
                  </a:schemeClr>
                </a:solidFill>
                <a:latin typeface="+mn-lt"/>
              </a:rPr>
            </a:br>
            <a:r>
              <a:rPr lang="en-US" sz="4000" dirty="0">
                <a:solidFill>
                  <a:schemeClr val="bg2">
                    <a:lumMod val="50000"/>
                  </a:schemeClr>
                </a:solidFill>
                <a:latin typeface="+mn-lt"/>
              </a:rPr>
              <a:t>Increase in poor mental health across WNC between 2012-2024</a:t>
            </a:r>
          </a:p>
          <a:p>
            <a:pPr marL="0" indent="0">
              <a:spcBef>
                <a:spcPts val="1500"/>
              </a:spcBef>
              <a:buNone/>
            </a:pPr>
            <a:r>
              <a:rPr lang="en-US" b="1" dirty="0">
                <a:solidFill>
                  <a:srgbClr val="00A0CD"/>
                </a:solidFill>
                <a:latin typeface="+mn-lt"/>
              </a:rPr>
              <a:t>46.5%</a:t>
            </a:r>
            <a:br>
              <a:rPr lang="en-US" sz="4000" dirty="0">
                <a:solidFill>
                  <a:schemeClr val="bg2">
                    <a:lumMod val="50000"/>
                  </a:schemeClr>
                </a:solidFill>
                <a:latin typeface="+mn-lt"/>
              </a:rPr>
            </a:br>
            <a:r>
              <a:rPr lang="en-US" sz="4000" dirty="0">
                <a:solidFill>
                  <a:schemeClr val="bg2">
                    <a:lumMod val="50000"/>
                  </a:schemeClr>
                </a:solidFill>
                <a:latin typeface="+mn-lt"/>
              </a:rPr>
              <a:t>of WNC residents surveyed in 2024 said substance use had negatively affected their lives. </a:t>
            </a:r>
          </a:p>
          <a:p>
            <a:pPr marL="0" indent="0">
              <a:spcBef>
                <a:spcPts val="1500"/>
              </a:spcBef>
              <a:buNone/>
            </a:pPr>
            <a:endParaRPr lang="en-US" sz="4000" dirty="0">
              <a:solidFill>
                <a:schemeClr val="bg2">
                  <a:lumMod val="50000"/>
                </a:schemeClr>
              </a:solidFill>
              <a:latin typeface="+mn-lt"/>
            </a:endParaRPr>
          </a:p>
          <a:p>
            <a:pPr marL="0" indent="0">
              <a:spcBef>
                <a:spcPts val="1500"/>
              </a:spcBef>
              <a:buNone/>
            </a:pPr>
            <a:r>
              <a:rPr lang="en-US" sz="5400" dirty="0">
                <a:solidFill>
                  <a:srgbClr val="002060"/>
                </a:solidFill>
                <a:latin typeface="+mn-lt"/>
              </a:rPr>
              <a:t>When writing a grant proposal, it is critical to explain the depth of these disparities, especially when certain subpopulations (children, incarcerated persons, those marginalized by race/ethnicity) shoulder their burden disproportionately.</a:t>
            </a:r>
          </a:p>
        </p:txBody>
      </p:sp>
      <p:pic>
        <p:nvPicPr>
          <p:cNvPr id="2" name="Image" descr="Image">
            <a:extLst>
              <a:ext uri="{FF2B5EF4-FFF2-40B4-BE49-F238E27FC236}">
                <a16:creationId xmlns:a16="http://schemas.microsoft.com/office/drawing/2014/main" id="{F4432EB1-87FA-27C7-D73C-3D3FBFBA04BE}"/>
              </a:ext>
            </a:extLst>
          </p:cNvPr>
          <p:cNvPicPr>
            <a:picLocks noChangeAspect="1"/>
          </p:cNvPicPr>
          <p:nvPr/>
        </p:nvPicPr>
        <p:blipFill>
          <a:blip r:embed="rId2"/>
          <a:stretch>
            <a:fillRect/>
          </a:stretch>
        </p:blipFill>
        <p:spPr>
          <a:xfrm>
            <a:off x="22825838" y="12489939"/>
            <a:ext cx="1219791" cy="1056456"/>
          </a:xfrm>
          <a:prstGeom prst="rect">
            <a:avLst/>
          </a:prstGeom>
          <a:ln w="12700">
            <a:miter lim="400000"/>
          </a:ln>
        </p:spPr>
      </p:pic>
      <p:sp>
        <p:nvSpPr>
          <p:cNvPr id="7" name="Title 2">
            <a:extLst>
              <a:ext uri="{FF2B5EF4-FFF2-40B4-BE49-F238E27FC236}">
                <a16:creationId xmlns:a16="http://schemas.microsoft.com/office/drawing/2014/main" id="{E3D25918-2FF3-8293-4A13-9C653E0D1DC2}"/>
              </a:ext>
            </a:extLst>
          </p:cNvPr>
          <p:cNvSpPr txBox="1">
            <a:spLocks/>
          </p:cNvSpPr>
          <p:nvPr/>
        </p:nvSpPr>
        <p:spPr>
          <a:xfrm>
            <a:off x="118533" y="169605"/>
            <a:ext cx="233172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marL="0" marR="0" indent="0" algn="l" defTabSz="2438337" rtl="0" eaLnBrk="1" latinLnBrk="0" hangingPunct="1">
              <a:lnSpc>
                <a:spcPct val="80000"/>
              </a:lnSpc>
              <a:spcBef>
                <a:spcPts val="0"/>
              </a:spcBef>
              <a:spcAft>
                <a:spcPts val="0"/>
              </a:spcAft>
              <a:buClrTx/>
              <a:buSzTx/>
              <a:buFontTx/>
              <a:buNone/>
              <a:tabLst/>
              <a:defRPr sz="7200" b="1" i="0" u="none" strike="noStrike" cap="none" spc="-170" baseline="0">
                <a:solidFill>
                  <a:srgbClr val="2F6A36"/>
                </a:solidFill>
                <a:uFillTx/>
                <a:latin typeface="+mj-lt"/>
                <a:ea typeface="+mj-ea"/>
                <a:cs typeface="+mj-cs"/>
                <a:sym typeface="Helvetica Neue"/>
              </a:defRPr>
            </a:lvl1pPr>
            <a:lvl2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a:lstStyle>
          <a:p>
            <a:r>
              <a:rPr lang="en-US" dirty="0">
                <a:solidFill>
                  <a:srgbClr val="0EB1A4"/>
                </a:solidFill>
              </a:rPr>
              <a:t>Health and Well Being Context: Why Does it Matter?</a:t>
            </a:r>
          </a:p>
        </p:txBody>
      </p:sp>
    </p:spTree>
    <p:extLst>
      <p:ext uri="{BB962C8B-B14F-4D97-AF65-F5344CB8AC3E}">
        <p14:creationId xmlns:p14="http://schemas.microsoft.com/office/powerpoint/2010/main" val="63617359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1AEA8F-12E2-65BB-88E0-7C7DE5932E71}"/>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C4C82410-6298-E863-8B2B-AC55CA530DCC}"/>
              </a:ext>
            </a:extLst>
          </p:cNvPr>
          <p:cNvSpPr/>
          <p:nvPr/>
        </p:nvSpPr>
        <p:spPr>
          <a:xfrm>
            <a:off x="8327917" y="2997023"/>
            <a:ext cx="7820526" cy="4475747"/>
          </a:xfrm>
          <a:prstGeom prst="roundRect">
            <a:avLst/>
          </a:prstGeom>
          <a:solidFill>
            <a:schemeClr val="tx1">
              <a:lumMod val="20000"/>
              <a:lumOff val="80000"/>
            </a:schemeClr>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
        <p:nvSpPr>
          <p:cNvPr id="6" name="Content Placeholder 5">
            <a:extLst>
              <a:ext uri="{FF2B5EF4-FFF2-40B4-BE49-F238E27FC236}">
                <a16:creationId xmlns:a16="http://schemas.microsoft.com/office/drawing/2014/main" id="{08125D61-138C-0447-4994-016A50A320BD}"/>
              </a:ext>
            </a:extLst>
          </p:cNvPr>
          <p:cNvSpPr>
            <a:spLocks noGrp="1"/>
          </p:cNvSpPr>
          <p:nvPr>
            <p:ph idx="1"/>
          </p:nvPr>
        </p:nvSpPr>
        <p:spPr>
          <a:xfrm>
            <a:off x="338370" y="9062126"/>
            <a:ext cx="23097363" cy="5231389"/>
          </a:xfrm>
        </p:spPr>
        <p:txBody>
          <a:bodyPr numCol="1">
            <a:noAutofit/>
          </a:bodyPr>
          <a:lstStyle/>
          <a:p>
            <a:pPr marL="0" indent="0">
              <a:spcBef>
                <a:spcPts val="1500"/>
              </a:spcBef>
              <a:buNone/>
            </a:pPr>
            <a:r>
              <a:rPr lang="en-US" sz="4000" dirty="0">
                <a:solidFill>
                  <a:schemeClr val="tx1">
                    <a:lumMod val="50000"/>
                  </a:schemeClr>
                </a:solidFill>
                <a:latin typeface="+mn-lt"/>
              </a:rPr>
              <a:t>As part of the Appalachian region, a hotspot of the national opioid crisis, WNC was hit particularly hard. Some of the region’s counties’ overdose rates were among the highest in the state during the peak of the crisis. </a:t>
            </a:r>
          </a:p>
          <a:p>
            <a:pPr marL="0" indent="0">
              <a:buNone/>
            </a:pPr>
            <a:r>
              <a:rPr lang="en-US" sz="4000" dirty="0">
                <a:solidFill>
                  <a:schemeClr val="tx1">
                    <a:lumMod val="50000"/>
                  </a:schemeClr>
                </a:solidFill>
                <a:latin typeface="+mn-lt"/>
              </a:rPr>
              <a:t>As the impact of the crisis extended well beyond people who overdosed, it is critical to communicate its cascading effects when developing a grant proposal. The epidemic affected families, children, foster care, schools, employers, hospitals, the criminal justice system, and the social fabric of communities.</a:t>
            </a:r>
          </a:p>
        </p:txBody>
      </p:sp>
      <p:pic>
        <p:nvPicPr>
          <p:cNvPr id="2" name="Image" descr="Image">
            <a:extLst>
              <a:ext uri="{FF2B5EF4-FFF2-40B4-BE49-F238E27FC236}">
                <a16:creationId xmlns:a16="http://schemas.microsoft.com/office/drawing/2014/main" id="{5F75CA87-2056-856F-74F5-798F88BC46A8}"/>
              </a:ext>
            </a:extLst>
          </p:cNvPr>
          <p:cNvPicPr>
            <a:picLocks noChangeAspect="1"/>
          </p:cNvPicPr>
          <p:nvPr/>
        </p:nvPicPr>
        <p:blipFill>
          <a:blip r:embed="rId2"/>
          <a:stretch>
            <a:fillRect/>
          </a:stretch>
        </p:blipFill>
        <p:spPr>
          <a:xfrm>
            <a:off x="22825838" y="12489939"/>
            <a:ext cx="1219791" cy="1056456"/>
          </a:xfrm>
          <a:prstGeom prst="rect">
            <a:avLst/>
          </a:prstGeom>
          <a:ln w="12700">
            <a:miter lim="400000"/>
          </a:ln>
        </p:spPr>
      </p:pic>
      <p:sp>
        <p:nvSpPr>
          <p:cNvPr id="7" name="Title 2">
            <a:extLst>
              <a:ext uri="{FF2B5EF4-FFF2-40B4-BE49-F238E27FC236}">
                <a16:creationId xmlns:a16="http://schemas.microsoft.com/office/drawing/2014/main" id="{9EF75E2A-88B7-8FD1-0E36-A39920E4EB99}"/>
              </a:ext>
            </a:extLst>
          </p:cNvPr>
          <p:cNvSpPr txBox="1">
            <a:spLocks/>
          </p:cNvSpPr>
          <p:nvPr/>
        </p:nvSpPr>
        <p:spPr>
          <a:xfrm>
            <a:off x="118533" y="169605"/>
            <a:ext cx="233172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0" marR="0" indent="0" algn="l" defTabSz="2438337" rtl="0" eaLnBrk="1" latinLnBrk="0" hangingPunct="1">
              <a:lnSpc>
                <a:spcPct val="80000"/>
              </a:lnSpc>
              <a:spcBef>
                <a:spcPts val="0"/>
              </a:spcBef>
              <a:spcAft>
                <a:spcPts val="0"/>
              </a:spcAft>
              <a:buClrTx/>
              <a:buSzTx/>
              <a:buFontTx/>
              <a:buNone/>
              <a:tabLst/>
              <a:defRPr sz="7200" b="1" i="0" u="none" strike="noStrike" cap="none" spc="-170" baseline="0">
                <a:solidFill>
                  <a:srgbClr val="2F6A36"/>
                </a:solidFill>
                <a:uFillTx/>
                <a:latin typeface="+mj-lt"/>
                <a:ea typeface="+mj-ea"/>
                <a:cs typeface="+mj-cs"/>
                <a:sym typeface="Helvetica Neue"/>
              </a:defRPr>
            </a:lvl1pPr>
            <a:lvl2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a:lstStyle>
          <a:p>
            <a:r>
              <a:rPr lang="en-US" dirty="0">
                <a:solidFill>
                  <a:srgbClr val="0EB1A4"/>
                </a:solidFill>
              </a:rPr>
              <a:t>Health and Well Being: The Opioid Crisis</a:t>
            </a:r>
          </a:p>
        </p:txBody>
      </p:sp>
      <p:sp>
        <p:nvSpPr>
          <p:cNvPr id="3" name="TextBox 2">
            <a:extLst>
              <a:ext uri="{FF2B5EF4-FFF2-40B4-BE49-F238E27FC236}">
                <a16:creationId xmlns:a16="http://schemas.microsoft.com/office/drawing/2014/main" id="{C33C8824-42CD-7E75-B06A-A89196F2831D}"/>
              </a:ext>
            </a:extLst>
          </p:cNvPr>
          <p:cNvSpPr txBox="1"/>
          <p:nvPr/>
        </p:nvSpPr>
        <p:spPr>
          <a:xfrm>
            <a:off x="8755037" y="3460051"/>
            <a:ext cx="6966285" cy="354969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r>
              <a:rPr lang="en-US" sz="3200" dirty="0">
                <a:solidFill>
                  <a:srgbClr val="002060"/>
                </a:solidFill>
              </a:rPr>
              <a:t>“Opioid-related overdoses remain a primary concern for communities in western North Carolina, but they fail to capture the full extent of the epidemic…”</a:t>
            </a:r>
          </a:p>
          <a:p>
            <a:r>
              <a:rPr kumimoji="0" lang="en-US" sz="3200" b="0" i="0" u="none" strike="noStrike" cap="none" spc="0" normalizeH="0" baseline="0" dirty="0">
                <a:ln>
                  <a:noFill/>
                </a:ln>
                <a:solidFill>
                  <a:srgbClr val="002060"/>
                </a:solidFill>
                <a:effectLst/>
                <a:uFillTx/>
                <a:latin typeface="+mj-lt"/>
                <a:ea typeface="+mj-ea"/>
                <a:cs typeface="+mj-cs"/>
                <a:sym typeface="Helvetica Neue"/>
              </a:rPr>
              <a:t>--Dr. Albert Kopak, Western North Carolina University</a:t>
            </a:r>
          </a:p>
        </p:txBody>
      </p:sp>
      <p:pic>
        <p:nvPicPr>
          <p:cNvPr id="8" name="Picture 7" descr="A document with text and images&#10;&#10;AI-generated content may be incorrect.">
            <a:extLst>
              <a:ext uri="{FF2B5EF4-FFF2-40B4-BE49-F238E27FC236}">
                <a16:creationId xmlns:a16="http://schemas.microsoft.com/office/drawing/2014/main" id="{4389B2D5-4289-9DD2-C7B2-B6A46065919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532" y="1312605"/>
            <a:ext cx="7215157" cy="7488804"/>
          </a:xfrm>
          <a:prstGeom prst="rect">
            <a:avLst/>
          </a:prstGeom>
        </p:spPr>
      </p:pic>
      <p:pic>
        <p:nvPicPr>
          <p:cNvPr id="10" name="Picture 9" descr="A close-up of a book cover&#10;&#10;AI-generated content may be incorrect.">
            <a:extLst>
              <a:ext uri="{FF2B5EF4-FFF2-40B4-BE49-F238E27FC236}">
                <a16:creationId xmlns:a16="http://schemas.microsoft.com/office/drawing/2014/main" id="{58CFA71B-4B11-916F-2D16-68A79FC12C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310551" y="2069431"/>
            <a:ext cx="8062604" cy="5958128"/>
          </a:xfrm>
          <a:prstGeom prst="rect">
            <a:avLst/>
          </a:prstGeom>
        </p:spPr>
      </p:pic>
    </p:spTree>
    <p:extLst>
      <p:ext uri="{BB962C8B-B14F-4D97-AF65-F5344CB8AC3E}">
        <p14:creationId xmlns:p14="http://schemas.microsoft.com/office/powerpoint/2010/main" val="25103529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5C6397-FF79-CF22-C708-771E6F181EAA}"/>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71684C74-D67D-046A-C06D-3BA7A63D15D4}"/>
              </a:ext>
            </a:extLst>
          </p:cNvPr>
          <p:cNvSpPr/>
          <p:nvPr/>
        </p:nvSpPr>
        <p:spPr>
          <a:xfrm>
            <a:off x="338371" y="1804737"/>
            <a:ext cx="23097362" cy="10106526"/>
          </a:xfrm>
          <a:prstGeom prst="roundRect">
            <a:avLst/>
          </a:prstGeom>
          <a:solidFill>
            <a:schemeClr val="tx1">
              <a:lumMod val="20000"/>
              <a:lumOff val="80000"/>
            </a:schemeClr>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dirty="0">
              <a:ln>
                <a:noFill/>
              </a:ln>
              <a:solidFill>
                <a:srgbClr val="5E5E5E"/>
              </a:solidFill>
              <a:effectLst/>
              <a:uFillTx/>
              <a:latin typeface="+mj-lt"/>
              <a:ea typeface="+mj-ea"/>
              <a:cs typeface="+mj-cs"/>
              <a:sym typeface="Helvetica Neue"/>
            </a:endParaRPr>
          </a:p>
        </p:txBody>
      </p:sp>
      <p:pic>
        <p:nvPicPr>
          <p:cNvPr id="2" name="Image" descr="Image">
            <a:extLst>
              <a:ext uri="{FF2B5EF4-FFF2-40B4-BE49-F238E27FC236}">
                <a16:creationId xmlns:a16="http://schemas.microsoft.com/office/drawing/2014/main" id="{F7FAE460-4594-3C3E-869B-8298345CD45E}"/>
              </a:ext>
            </a:extLst>
          </p:cNvPr>
          <p:cNvPicPr>
            <a:picLocks noChangeAspect="1"/>
          </p:cNvPicPr>
          <p:nvPr/>
        </p:nvPicPr>
        <p:blipFill>
          <a:blip r:embed="rId2"/>
          <a:stretch>
            <a:fillRect/>
          </a:stretch>
        </p:blipFill>
        <p:spPr>
          <a:xfrm>
            <a:off x="22825838" y="12489939"/>
            <a:ext cx="1219791" cy="1056456"/>
          </a:xfrm>
          <a:prstGeom prst="rect">
            <a:avLst/>
          </a:prstGeom>
          <a:ln w="12700">
            <a:miter lim="400000"/>
          </a:ln>
        </p:spPr>
      </p:pic>
      <p:sp>
        <p:nvSpPr>
          <p:cNvPr id="7" name="Title 2">
            <a:extLst>
              <a:ext uri="{FF2B5EF4-FFF2-40B4-BE49-F238E27FC236}">
                <a16:creationId xmlns:a16="http://schemas.microsoft.com/office/drawing/2014/main" id="{57AEDF7E-E01A-87D6-99BC-E233F4E4B561}"/>
              </a:ext>
            </a:extLst>
          </p:cNvPr>
          <p:cNvSpPr txBox="1">
            <a:spLocks/>
          </p:cNvSpPr>
          <p:nvPr/>
        </p:nvSpPr>
        <p:spPr>
          <a:xfrm>
            <a:off x="118533" y="169605"/>
            <a:ext cx="233172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marL="0" marR="0" indent="0" algn="l" defTabSz="2438337" rtl="0" eaLnBrk="1" latinLnBrk="0" hangingPunct="1">
              <a:lnSpc>
                <a:spcPct val="80000"/>
              </a:lnSpc>
              <a:spcBef>
                <a:spcPts val="0"/>
              </a:spcBef>
              <a:spcAft>
                <a:spcPts val="0"/>
              </a:spcAft>
              <a:buClrTx/>
              <a:buSzTx/>
              <a:buFontTx/>
              <a:buNone/>
              <a:tabLst/>
              <a:defRPr sz="7200" b="1" i="0" u="none" strike="noStrike" cap="none" spc="-170" baseline="0">
                <a:solidFill>
                  <a:srgbClr val="2F6A36"/>
                </a:solidFill>
                <a:uFillTx/>
                <a:latin typeface="+mj-lt"/>
                <a:ea typeface="+mj-ea"/>
                <a:cs typeface="+mj-cs"/>
                <a:sym typeface="Helvetica Neue"/>
              </a:defRPr>
            </a:lvl1pPr>
            <a:lvl2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a:lstStyle>
          <a:p>
            <a:r>
              <a:rPr lang="en-US" dirty="0">
                <a:solidFill>
                  <a:srgbClr val="0EB1A4"/>
                </a:solidFill>
              </a:rPr>
              <a:t>Health and Well Being: The Opioid Crisis</a:t>
            </a:r>
          </a:p>
        </p:txBody>
      </p:sp>
      <p:sp>
        <p:nvSpPr>
          <p:cNvPr id="3" name="TextBox 2">
            <a:extLst>
              <a:ext uri="{FF2B5EF4-FFF2-40B4-BE49-F238E27FC236}">
                <a16:creationId xmlns:a16="http://schemas.microsoft.com/office/drawing/2014/main" id="{ACDDB589-5B32-53B5-48FF-632BD2F8A555}"/>
              </a:ext>
            </a:extLst>
          </p:cNvPr>
          <p:cNvSpPr txBox="1"/>
          <p:nvPr/>
        </p:nvSpPr>
        <p:spPr>
          <a:xfrm>
            <a:off x="1130967" y="2460410"/>
            <a:ext cx="21873411" cy="896655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3600" b="1" dirty="0">
                <a:solidFill>
                  <a:srgbClr val="002060"/>
                </a:solidFill>
              </a:rPr>
              <a:t>Example from a SAMHSA application from Madison County:</a:t>
            </a:r>
          </a:p>
          <a:p>
            <a:pPr algn="l"/>
            <a:endParaRPr lang="en-US" sz="3600" dirty="0">
              <a:solidFill>
                <a:srgbClr val="002060"/>
              </a:solidFill>
            </a:endParaRPr>
          </a:p>
          <a:p>
            <a:pPr algn="l"/>
            <a:r>
              <a:rPr lang="en-US" sz="3600" dirty="0">
                <a:solidFill>
                  <a:srgbClr val="002060"/>
                </a:solidFill>
              </a:rPr>
              <a:t>It is well-established that areas in rural Appalachia have been disproportionately impacted by opioid use; Madison County is no exception.</a:t>
            </a:r>
            <a:r>
              <a:rPr lang="en-US" sz="3600" b="1" dirty="0">
                <a:solidFill>
                  <a:srgbClr val="002060"/>
                </a:solidFill>
              </a:rPr>
              <a:t> </a:t>
            </a:r>
            <a:r>
              <a:rPr lang="en-US" sz="3600" dirty="0">
                <a:solidFill>
                  <a:srgbClr val="002060"/>
                </a:solidFill>
              </a:rPr>
              <a:t>Consequences of OUD peaked for the county in 2015, when the rate of drug overdose deaths per 100,000 was 37.8, compared to 15.6 at the state level. Multiple federal, state, and local initiatives to address OUD helped bring the county’s rate down to 4.6 in 2018. Since then, however, rates have rebounded, reaching a new peak of 46 overdose deaths per 100,000 in 2020, compared to 31.5 across the state. Holler Harm Reduction, an organization based in Madison County, received reports of at least 5 deaths due to opioid overdose and 150 overdose reversals for opioid use in 2022; and at least 2 deaths so far in 2023. Despite this documented prevalence, there was no OUD treatment available locally until July 2019.</a:t>
            </a:r>
          </a:p>
          <a:p>
            <a:pPr algn="l"/>
            <a:endParaRPr lang="en-US" sz="3600" dirty="0">
              <a:solidFill>
                <a:srgbClr val="002060"/>
              </a:solidFill>
            </a:endParaRPr>
          </a:p>
          <a:p>
            <a:pPr algn="l"/>
            <a:r>
              <a:rPr lang="en-US" dirty="0" err="1">
                <a:solidFill>
                  <a:srgbClr val="002060"/>
                </a:solidFill>
              </a:rPr>
              <a:t>Schalkoff</a:t>
            </a:r>
            <a:r>
              <a:rPr lang="en-US" dirty="0">
                <a:solidFill>
                  <a:srgbClr val="002060"/>
                </a:solidFill>
              </a:rPr>
              <a:t>, C. A., Lancaster, K. E., Gaynes, B. N., Wang, V., Pence, B. W., Miller, W. C., &amp; Go, V. F. (2020). The opioid and related drug epidemics in rural Appalachia: A systematic review of populations affected, risk factors, and infectious diseases. Substance abuse, 41(1), 35–69. https://</a:t>
            </a:r>
            <a:r>
              <a:rPr lang="en-US" dirty="0" err="1">
                <a:solidFill>
                  <a:srgbClr val="002060"/>
                </a:solidFill>
              </a:rPr>
              <a:t>doi.org</a:t>
            </a:r>
            <a:r>
              <a:rPr lang="en-US" dirty="0">
                <a:solidFill>
                  <a:srgbClr val="002060"/>
                </a:solidFill>
              </a:rPr>
              <a:t>/10.1080/08897077.2019.1635555</a:t>
            </a:r>
          </a:p>
          <a:p>
            <a:pPr algn="l"/>
            <a:r>
              <a:rPr lang="en-US" dirty="0">
                <a:solidFill>
                  <a:srgbClr val="002060"/>
                </a:solidFill>
              </a:rPr>
              <a:t>NC Opioid Action Plan Dashboard. (2022). Metrics. [Data charts]. Available from https://</a:t>
            </a:r>
            <a:r>
              <a:rPr lang="en-US" dirty="0" err="1">
                <a:solidFill>
                  <a:srgbClr val="002060"/>
                </a:solidFill>
              </a:rPr>
              <a:t>www.ncdhhs.gov</a:t>
            </a:r>
            <a:r>
              <a:rPr lang="en-US" dirty="0">
                <a:solidFill>
                  <a:srgbClr val="002060"/>
                </a:solidFill>
              </a:rPr>
              <a:t>/about/department-initiatives/opioid-epidemic/opioid-action-plan-data-dashboard</a:t>
            </a:r>
          </a:p>
          <a:p>
            <a:pPr algn="l"/>
            <a:endParaRPr lang="en-US" dirty="0">
              <a:solidFill>
                <a:srgbClr val="002060"/>
              </a:solidFill>
            </a:endParaRPr>
          </a:p>
        </p:txBody>
      </p:sp>
    </p:spTree>
    <p:extLst>
      <p:ext uri="{BB962C8B-B14F-4D97-AF65-F5344CB8AC3E}">
        <p14:creationId xmlns:p14="http://schemas.microsoft.com/office/powerpoint/2010/main" val="177982708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11B5ED-22F4-A24B-828E-0AD02EB270D2}"/>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BB709439-1EB2-BA3A-E0BA-1E099253BF07}"/>
              </a:ext>
            </a:extLst>
          </p:cNvPr>
          <p:cNvSpPr>
            <a:spLocks noGrp="1"/>
          </p:cNvSpPr>
          <p:nvPr>
            <p:ph idx="1"/>
          </p:nvPr>
        </p:nvSpPr>
        <p:spPr>
          <a:xfrm>
            <a:off x="312820" y="1511743"/>
            <a:ext cx="9865895" cy="6188468"/>
          </a:xfrm>
        </p:spPr>
        <p:txBody>
          <a:bodyPr numCol="1">
            <a:noAutofit/>
          </a:bodyPr>
          <a:lstStyle/>
          <a:p>
            <a:pPr marL="0" indent="0">
              <a:spcBef>
                <a:spcPts val="1500"/>
              </a:spcBef>
              <a:buNone/>
            </a:pPr>
            <a:endParaRPr lang="en-US" sz="4000" dirty="0">
              <a:solidFill>
                <a:schemeClr val="bg2">
                  <a:lumMod val="50000"/>
                </a:schemeClr>
              </a:solidFill>
              <a:latin typeface="+mn-lt"/>
            </a:endParaRPr>
          </a:p>
          <a:p>
            <a:pPr marL="0" indent="0">
              <a:spcBef>
                <a:spcPts val="1500"/>
              </a:spcBef>
              <a:buNone/>
            </a:pPr>
            <a:r>
              <a:rPr lang="en-US" sz="4400" dirty="0">
                <a:solidFill>
                  <a:schemeClr val="bg2">
                    <a:lumMod val="50000"/>
                  </a:schemeClr>
                </a:solidFill>
                <a:latin typeface="+mn-lt"/>
              </a:rPr>
              <a:t>In IFP’s years of experience developing grant proposals with organizations in Western North Carolina, we have found discussing the Appalachian cultural context to be a key factor in winning proposals. </a:t>
            </a:r>
          </a:p>
          <a:p>
            <a:pPr marL="0" indent="0">
              <a:spcBef>
                <a:spcPts val="1500"/>
              </a:spcBef>
              <a:buNone/>
            </a:pPr>
            <a:endParaRPr lang="en-US" sz="4400" dirty="0">
              <a:solidFill>
                <a:schemeClr val="bg2">
                  <a:lumMod val="50000"/>
                </a:schemeClr>
              </a:solidFill>
              <a:latin typeface="+mn-lt"/>
            </a:endParaRPr>
          </a:p>
          <a:p>
            <a:pPr marL="0" indent="0">
              <a:spcBef>
                <a:spcPts val="1500"/>
              </a:spcBef>
              <a:buNone/>
            </a:pPr>
            <a:r>
              <a:rPr lang="en-US" sz="4400" dirty="0">
                <a:solidFill>
                  <a:schemeClr val="bg2">
                    <a:lumMod val="50000"/>
                  </a:schemeClr>
                </a:solidFill>
                <a:latin typeface="+mn-lt"/>
              </a:rPr>
              <a:t>Discussing the ways that Appalachian culture influences the resilience and hardships of WNC residents is an incredibly impactful way of bringing your work and your target population to life for a reviewer.</a:t>
            </a:r>
          </a:p>
          <a:p>
            <a:pPr marL="0" indent="0">
              <a:spcBef>
                <a:spcPts val="1500"/>
              </a:spcBef>
              <a:buNone/>
            </a:pPr>
            <a:endParaRPr lang="en-US" sz="4000" dirty="0">
              <a:solidFill>
                <a:schemeClr val="bg2">
                  <a:lumMod val="50000"/>
                </a:schemeClr>
              </a:solidFill>
              <a:latin typeface="+mn-lt"/>
            </a:endParaRPr>
          </a:p>
        </p:txBody>
      </p:sp>
      <p:pic>
        <p:nvPicPr>
          <p:cNvPr id="2" name="Image" descr="Image">
            <a:extLst>
              <a:ext uri="{FF2B5EF4-FFF2-40B4-BE49-F238E27FC236}">
                <a16:creationId xmlns:a16="http://schemas.microsoft.com/office/drawing/2014/main" id="{31C434F9-4AB1-8454-8144-160FD758D7C5}"/>
              </a:ext>
            </a:extLst>
          </p:cNvPr>
          <p:cNvPicPr>
            <a:picLocks noChangeAspect="1"/>
          </p:cNvPicPr>
          <p:nvPr/>
        </p:nvPicPr>
        <p:blipFill>
          <a:blip r:embed="rId2"/>
          <a:stretch>
            <a:fillRect/>
          </a:stretch>
        </p:blipFill>
        <p:spPr>
          <a:xfrm>
            <a:off x="22825838" y="12489939"/>
            <a:ext cx="1219791" cy="1056456"/>
          </a:xfrm>
          <a:prstGeom prst="rect">
            <a:avLst/>
          </a:prstGeom>
          <a:ln w="12700">
            <a:miter lim="400000"/>
          </a:ln>
        </p:spPr>
      </p:pic>
      <p:sp>
        <p:nvSpPr>
          <p:cNvPr id="7" name="Title 2">
            <a:extLst>
              <a:ext uri="{FF2B5EF4-FFF2-40B4-BE49-F238E27FC236}">
                <a16:creationId xmlns:a16="http://schemas.microsoft.com/office/drawing/2014/main" id="{BB584B0E-EAF9-69F3-6AF8-7D1E076E1C69}"/>
              </a:ext>
            </a:extLst>
          </p:cNvPr>
          <p:cNvSpPr txBox="1">
            <a:spLocks/>
          </p:cNvSpPr>
          <p:nvPr/>
        </p:nvSpPr>
        <p:spPr>
          <a:xfrm>
            <a:off x="118533" y="169605"/>
            <a:ext cx="233172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marL="0" marR="0" indent="0" algn="l" defTabSz="2438337" rtl="0" eaLnBrk="1" latinLnBrk="0" hangingPunct="1">
              <a:lnSpc>
                <a:spcPct val="80000"/>
              </a:lnSpc>
              <a:spcBef>
                <a:spcPts val="0"/>
              </a:spcBef>
              <a:spcAft>
                <a:spcPts val="0"/>
              </a:spcAft>
              <a:buClrTx/>
              <a:buSzTx/>
              <a:buFontTx/>
              <a:buNone/>
              <a:tabLst/>
              <a:defRPr sz="7200" b="1" i="0" u="none" strike="noStrike" cap="none" spc="-170" baseline="0">
                <a:solidFill>
                  <a:srgbClr val="2F6A36"/>
                </a:solidFill>
                <a:uFillTx/>
                <a:latin typeface="+mj-lt"/>
                <a:ea typeface="+mj-ea"/>
                <a:cs typeface="+mj-cs"/>
                <a:sym typeface="Helvetica Neue"/>
              </a:defRPr>
            </a:lvl1pPr>
            <a:lvl2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a:lstStyle>
          <a:p>
            <a:r>
              <a:rPr lang="en-US" dirty="0">
                <a:solidFill>
                  <a:srgbClr val="0EB1A4"/>
                </a:solidFill>
              </a:rPr>
              <a:t>4. Appalachian Cultural Context</a:t>
            </a:r>
          </a:p>
        </p:txBody>
      </p:sp>
      <p:pic>
        <p:nvPicPr>
          <p:cNvPr id="8" name="Picture 7" descr="A map of the united states&#10;&#10;AI-generated content may be incorrect.">
            <a:extLst>
              <a:ext uri="{FF2B5EF4-FFF2-40B4-BE49-F238E27FC236}">
                <a16:creationId xmlns:a16="http://schemas.microsoft.com/office/drawing/2014/main" id="{2B1EAA15-BEFF-E0ED-63DC-977C0B0458B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51937" y="1511743"/>
            <a:ext cx="10912196" cy="11506424"/>
          </a:xfrm>
          <a:prstGeom prst="rect">
            <a:avLst/>
          </a:prstGeom>
        </p:spPr>
      </p:pic>
    </p:spTree>
    <p:extLst>
      <p:ext uri="{BB962C8B-B14F-4D97-AF65-F5344CB8AC3E}">
        <p14:creationId xmlns:p14="http://schemas.microsoft.com/office/powerpoint/2010/main" val="30758501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101316-4BD3-D9C2-2DD1-06DA00EA721A}"/>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FA73211-C0AE-FED9-37A9-CEDE7FC6F73B}"/>
              </a:ext>
            </a:extLst>
          </p:cNvPr>
          <p:cNvSpPr>
            <a:spLocks noGrp="1"/>
          </p:cNvSpPr>
          <p:nvPr>
            <p:ph idx="1"/>
          </p:nvPr>
        </p:nvSpPr>
        <p:spPr>
          <a:xfrm>
            <a:off x="338371" y="1485200"/>
            <a:ext cx="23122913" cy="12464716"/>
          </a:xfrm>
        </p:spPr>
        <p:txBody>
          <a:bodyPr numCol="1">
            <a:noAutofit/>
          </a:bodyPr>
          <a:lstStyle/>
          <a:p>
            <a:pPr marL="0" indent="0">
              <a:spcBef>
                <a:spcPts val="1500"/>
              </a:spcBef>
              <a:buNone/>
            </a:pPr>
            <a:r>
              <a:rPr lang="en-US" sz="4400" dirty="0">
                <a:solidFill>
                  <a:schemeClr val="bg2">
                    <a:lumMod val="50000"/>
                  </a:schemeClr>
                </a:solidFill>
                <a:latin typeface="+mn-lt"/>
              </a:rPr>
              <a:t>Examples of how Appalachian culture may influence work across sectors:</a:t>
            </a:r>
          </a:p>
          <a:p>
            <a:pPr marL="0" indent="0">
              <a:spcBef>
                <a:spcPts val="1500"/>
              </a:spcBef>
              <a:buNone/>
            </a:pPr>
            <a:endParaRPr lang="en-US" sz="4400" dirty="0">
              <a:solidFill>
                <a:schemeClr val="bg2">
                  <a:lumMod val="50000"/>
                </a:schemeClr>
              </a:solidFill>
              <a:latin typeface="+mn-lt"/>
            </a:endParaRPr>
          </a:p>
          <a:p>
            <a:pPr>
              <a:spcBef>
                <a:spcPts val="1500"/>
              </a:spcBef>
            </a:pPr>
            <a:r>
              <a:rPr lang="en-US" sz="4000" dirty="0">
                <a:solidFill>
                  <a:schemeClr val="bg2">
                    <a:lumMod val="50000"/>
                  </a:schemeClr>
                </a:solidFill>
                <a:latin typeface="+mn-lt"/>
              </a:rPr>
              <a:t>Appalachian culture tends to be more relational than contractual. That is, whether one feels treated with courtesy and respect moment to moment is more highly valued than the expertise, status, or authority of the outside professional or promised benefits of the program that the outsider proposes. </a:t>
            </a:r>
          </a:p>
          <a:p>
            <a:pPr>
              <a:spcBef>
                <a:spcPts val="1500"/>
              </a:spcBef>
            </a:pPr>
            <a:r>
              <a:rPr lang="en-US" sz="4000" dirty="0">
                <a:solidFill>
                  <a:schemeClr val="bg2">
                    <a:lumMod val="50000"/>
                  </a:schemeClr>
                </a:solidFill>
                <a:latin typeface="+mn-lt"/>
              </a:rPr>
              <a:t>Being “down to earth” and authentic is more greatly valued than being an expert with credentials.</a:t>
            </a:r>
          </a:p>
          <a:p>
            <a:pPr>
              <a:spcBef>
                <a:spcPts val="1500"/>
              </a:spcBef>
            </a:pPr>
            <a:r>
              <a:rPr lang="en-US" sz="4000" dirty="0">
                <a:solidFill>
                  <a:schemeClr val="bg2">
                    <a:lumMod val="50000"/>
                  </a:schemeClr>
                </a:solidFill>
                <a:latin typeface="+mn-lt"/>
              </a:rPr>
              <a:t>Caution should be exercised to avoid over-medicalizing social suffering. The question, "What happened to you?," is often more the issue than, "What is wrong with you?"</a:t>
            </a:r>
          </a:p>
          <a:p>
            <a:pPr>
              <a:spcBef>
                <a:spcPts val="1500"/>
              </a:spcBef>
            </a:pPr>
            <a:r>
              <a:rPr lang="en-US" sz="4000" dirty="0">
                <a:solidFill>
                  <a:schemeClr val="bg2">
                    <a:lumMod val="50000"/>
                  </a:schemeClr>
                </a:solidFill>
                <a:latin typeface="+mn-lt"/>
              </a:rPr>
              <a:t>Traditional Appalachian families have strong boundaries around them, which can be deceptive for outsiders (including healthcare workers) who mistake hospitality for friendship. </a:t>
            </a:r>
          </a:p>
          <a:p>
            <a:pPr>
              <a:spcBef>
                <a:spcPts val="1500"/>
              </a:spcBef>
            </a:pPr>
            <a:r>
              <a:rPr lang="en-US" sz="4000" dirty="0">
                <a:solidFill>
                  <a:schemeClr val="bg2">
                    <a:lumMod val="50000"/>
                  </a:schemeClr>
                </a:solidFill>
                <a:latin typeface="+mn-lt"/>
              </a:rPr>
              <a:t>Because of the years of external exploitation and stereotyping, Appalachians are slow to tell outsiders about family business. Non-intrusiveness is an expression of respect.</a:t>
            </a:r>
          </a:p>
          <a:p>
            <a:pPr>
              <a:spcBef>
                <a:spcPts val="1500"/>
              </a:spcBef>
            </a:pPr>
            <a:r>
              <a:rPr lang="en-US" sz="4000" dirty="0">
                <a:solidFill>
                  <a:schemeClr val="bg2">
                    <a:lumMod val="50000"/>
                  </a:schemeClr>
                </a:solidFill>
                <a:latin typeface="+mn-lt"/>
              </a:rPr>
              <a:t>Due to the high rates of trauma and exposure to adverse events through the life cycle, many people consider these events part of life but still exhibit symptoms of trauma-related disorders. Corporal punishment of children and even domestic violence may be considered normative or, sometimes, justifiable according to Biblical scriptures.</a:t>
            </a:r>
          </a:p>
          <a:p>
            <a:pPr>
              <a:spcBef>
                <a:spcPts val="1500"/>
              </a:spcBef>
            </a:pPr>
            <a:endParaRPr lang="en-US" sz="4000" dirty="0">
              <a:solidFill>
                <a:schemeClr val="bg2">
                  <a:lumMod val="50000"/>
                </a:schemeClr>
              </a:solidFill>
              <a:latin typeface="+mn-lt"/>
            </a:endParaRPr>
          </a:p>
          <a:p>
            <a:pPr marL="0" indent="0">
              <a:spcBef>
                <a:spcPts val="1500"/>
              </a:spcBef>
              <a:buNone/>
            </a:pPr>
            <a:r>
              <a:rPr lang="en-US" sz="4000" i="1" dirty="0">
                <a:solidFill>
                  <a:srgbClr val="002060"/>
                </a:solidFill>
                <a:latin typeface="+mn-lt"/>
              </a:rPr>
              <a:t>See: </a:t>
            </a:r>
            <a:r>
              <a:rPr lang="en-US" sz="4000" i="1" dirty="0">
                <a:solidFill>
                  <a:srgbClr val="002060"/>
                </a:solidFill>
                <a:latin typeface="+mn-lt"/>
                <a:hlinkClick r:id="rId2"/>
              </a:rPr>
              <a:t>American Psychiatric Association’s “Working with Appalachian Patients.” </a:t>
            </a:r>
            <a:endParaRPr lang="en-US" sz="4000" i="1" dirty="0">
              <a:solidFill>
                <a:srgbClr val="002060"/>
              </a:solidFill>
              <a:latin typeface="+mn-lt"/>
            </a:endParaRPr>
          </a:p>
          <a:p>
            <a:pPr marL="0" indent="0">
              <a:spcBef>
                <a:spcPts val="1500"/>
              </a:spcBef>
              <a:buNone/>
            </a:pPr>
            <a:endParaRPr lang="en-US" sz="4000" dirty="0">
              <a:solidFill>
                <a:schemeClr val="bg2">
                  <a:lumMod val="50000"/>
                </a:schemeClr>
              </a:solidFill>
              <a:latin typeface="+mn-lt"/>
            </a:endParaRPr>
          </a:p>
        </p:txBody>
      </p:sp>
      <p:pic>
        <p:nvPicPr>
          <p:cNvPr id="2" name="Image" descr="Image">
            <a:extLst>
              <a:ext uri="{FF2B5EF4-FFF2-40B4-BE49-F238E27FC236}">
                <a16:creationId xmlns:a16="http://schemas.microsoft.com/office/drawing/2014/main" id="{8A3D2A88-565A-BB5C-1C82-7FCD7DF8A72F}"/>
              </a:ext>
            </a:extLst>
          </p:cNvPr>
          <p:cNvPicPr>
            <a:picLocks noChangeAspect="1"/>
          </p:cNvPicPr>
          <p:nvPr/>
        </p:nvPicPr>
        <p:blipFill>
          <a:blip r:embed="rId3"/>
          <a:stretch>
            <a:fillRect/>
          </a:stretch>
        </p:blipFill>
        <p:spPr>
          <a:xfrm>
            <a:off x="22825838" y="12489939"/>
            <a:ext cx="1219791" cy="1056456"/>
          </a:xfrm>
          <a:prstGeom prst="rect">
            <a:avLst/>
          </a:prstGeom>
          <a:ln w="12700">
            <a:miter lim="400000"/>
          </a:ln>
        </p:spPr>
      </p:pic>
      <p:sp>
        <p:nvSpPr>
          <p:cNvPr id="7" name="Title 2">
            <a:extLst>
              <a:ext uri="{FF2B5EF4-FFF2-40B4-BE49-F238E27FC236}">
                <a16:creationId xmlns:a16="http://schemas.microsoft.com/office/drawing/2014/main" id="{DF8752A1-7E47-EC5A-B0D0-C0BAEED9B2C0}"/>
              </a:ext>
            </a:extLst>
          </p:cNvPr>
          <p:cNvSpPr txBox="1">
            <a:spLocks/>
          </p:cNvSpPr>
          <p:nvPr/>
        </p:nvSpPr>
        <p:spPr>
          <a:xfrm>
            <a:off x="118533" y="169605"/>
            <a:ext cx="233172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0" marR="0" indent="0" algn="l" defTabSz="2438337" rtl="0" eaLnBrk="1" latinLnBrk="0" hangingPunct="1">
              <a:lnSpc>
                <a:spcPct val="80000"/>
              </a:lnSpc>
              <a:spcBef>
                <a:spcPts val="0"/>
              </a:spcBef>
              <a:spcAft>
                <a:spcPts val="0"/>
              </a:spcAft>
              <a:buClrTx/>
              <a:buSzTx/>
              <a:buFontTx/>
              <a:buNone/>
              <a:tabLst/>
              <a:defRPr sz="7200" b="1" i="0" u="none" strike="noStrike" cap="none" spc="-170" baseline="0">
                <a:solidFill>
                  <a:srgbClr val="2F6A36"/>
                </a:solidFill>
                <a:uFillTx/>
                <a:latin typeface="+mj-lt"/>
                <a:ea typeface="+mj-ea"/>
                <a:cs typeface="+mj-cs"/>
                <a:sym typeface="Helvetica Neue"/>
              </a:defRPr>
            </a:lvl1pPr>
            <a:lvl2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a:lstStyle>
          <a:p>
            <a:r>
              <a:rPr lang="en-US" dirty="0">
                <a:solidFill>
                  <a:srgbClr val="0EB1A4"/>
                </a:solidFill>
              </a:rPr>
              <a:t>Appalachian Cultural Context</a:t>
            </a:r>
          </a:p>
        </p:txBody>
      </p:sp>
    </p:spTree>
    <p:extLst>
      <p:ext uri="{BB962C8B-B14F-4D97-AF65-F5344CB8AC3E}">
        <p14:creationId xmlns:p14="http://schemas.microsoft.com/office/powerpoint/2010/main" val="246822950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D9ADA-2330-5411-4FCD-D9781E2C6803}"/>
            </a:ext>
          </a:extLst>
        </p:cNvPr>
        <p:cNvGrpSpPr/>
        <p:nvPr/>
      </p:nvGrpSpPr>
      <p:grpSpPr>
        <a:xfrm>
          <a:off x="0" y="0"/>
          <a:ext cx="0" cy="0"/>
          <a:chOff x="0" y="0"/>
          <a:chExt cx="0" cy="0"/>
        </a:xfrm>
      </p:grpSpPr>
      <p:sp>
        <p:nvSpPr>
          <p:cNvPr id="6" name="Content Placeholder 5">
            <a:extLst>
              <a:ext uri="{FF2B5EF4-FFF2-40B4-BE49-F238E27FC236}">
                <a16:creationId xmlns:a16="http://schemas.microsoft.com/office/drawing/2014/main" id="{F86C36D7-9AB6-4ACA-2C7E-B8F5BEDA7F0E}"/>
              </a:ext>
            </a:extLst>
          </p:cNvPr>
          <p:cNvSpPr>
            <a:spLocks noGrp="1"/>
          </p:cNvSpPr>
          <p:nvPr>
            <p:ph idx="1"/>
          </p:nvPr>
        </p:nvSpPr>
        <p:spPr>
          <a:xfrm>
            <a:off x="312820" y="1570261"/>
            <a:ext cx="23122913" cy="12464716"/>
          </a:xfrm>
        </p:spPr>
        <p:txBody>
          <a:bodyPr numCol="1">
            <a:noAutofit/>
          </a:bodyPr>
          <a:lstStyle/>
          <a:p>
            <a:pPr marL="0" indent="0">
              <a:spcBef>
                <a:spcPts val="1500"/>
              </a:spcBef>
              <a:buNone/>
            </a:pPr>
            <a:r>
              <a:rPr lang="en-US" sz="5400" dirty="0">
                <a:solidFill>
                  <a:schemeClr val="bg2">
                    <a:lumMod val="50000"/>
                  </a:schemeClr>
                </a:solidFill>
                <a:latin typeface="+mn-lt"/>
              </a:rPr>
              <a:t>Considerations for incorporating these discussions into a grant proposal:</a:t>
            </a:r>
          </a:p>
          <a:p>
            <a:pPr marL="0" indent="0">
              <a:spcBef>
                <a:spcPts val="1500"/>
              </a:spcBef>
              <a:buNone/>
            </a:pPr>
            <a:endParaRPr lang="en-US" sz="5400" dirty="0">
              <a:solidFill>
                <a:schemeClr val="bg2">
                  <a:lumMod val="50000"/>
                </a:schemeClr>
              </a:solidFill>
              <a:latin typeface="+mn-lt"/>
            </a:endParaRPr>
          </a:p>
          <a:p>
            <a:pPr>
              <a:spcBef>
                <a:spcPts val="1500"/>
              </a:spcBef>
            </a:pPr>
            <a:r>
              <a:rPr lang="en-US" sz="5400" dirty="0">
                <a:solidFill>
                  <a:schemeClr val="bg2">
                    <a:lumMod val="50000"/>
                  </a:schemeClr>
                </a:solidFill>
                <a:latin typeface="+mn-lt"/>
              </a:rPr>
              <a:t>Because Appalachian culture reinforces distrust of “outsiders,” if your organization is led by long-time residents of the area who have formed deep relationships of trust with your community, emphasize that.</a:t>
            </a:r>
          </a:p>
          <a:p>
            <a:pPr marL="0" indent="0">
              <a:spcBef>
                <a:spcPts val="1500"/>
              </a:spcBef>
              <a:buNone/>
            </a:pPr>
            <a:endParaRPr lang="en-US" sz="5400" dirty="0">
              <a:solidFill>
                <a:schemeClr val="bg2">
                  <a:lumMod val="50000"/>
                </a:schemeClr>
              </a:solidFill>
              <a:latin typeface="+mn-lt"/>
            </a:endParaRPr>
          </a:p>
          <a:p>
            <a:pPr>
              <a:spcBef>
                <a:spcPts val="1500"/>
              </a:spcBef>
            </a:pPr>
            <a:r>
              <a:rPr lang="en-US" sz="5400" dirty="0">
                <a:solidFill>
                  <a:schemeClr val="bg2">
                    <a:lumMod val="50000"/>
                  </a:schemeClr>
                </a:solidFill>
                <a:latin typeface="+mn-lt"/>
              </a:rPr>
              <a:t>If you will partner with other deeply rooted community organizations, such as churches, discuss how these partnerships will help with engaging your target population.</a:t>
            </a:r>
          </a:p>
          <a:p>
            <a:pPr marL="0" indent="0">
              <a:spcBef>
                <a:spcPts val="1500"/>
              </a:spcBef>
              <a:buNone/>
            </a:pPr>
            <a:endParaRPr lang="en-US" sz="5400" dirty="0">
              <a:solidFill>
                <a:schemeClr val="bg2">
                  <a:lumMod val="50000"/>
                </a:schemeClr>
              </a:solidFill>
              <a:latin typeface="+mn-lt"/>
            </a:endParaRPr>
          </a:p>
          <a:p>
            <a:pPr>
              <a:spcBef>
                <a:spcPts val="1500"/>
              </a:spcBef>
            </a:pPr>
            <a:r>
              <a:rPr lang="en-US" sz="5400" dirty="0">
                <a:solidFill>
                  <a:schemeClr val="bg2">
                    <a:lumMod val="50000"/>
                  </a:schemeClr>
                </a:solidFill>
                <a:latin typeface="+mn-lt"/>
              </a:rPr>
              <a:t>Explicitly discuss ways in which you have engaged the local population in project planning, implementation, and/or evaluation, and describe this as a strategy to circumvent distrust and “keeping to oneself” in the culture.</a:t>
            </a:r>
          </a:p>
          <a:p>
            <a:pPr marL="0" indent="0">
              <a:spcBef>
                <a:spcPts val="1500"/>
              </a:spcBef>
              <a:buNone/>
            </a:pPr>
            <a:endParaRPr lang="en-US" sz="4000" dirty="0">
              <a:solidFill>
                <a:srgbClr val="002060"/>
              </a:solidFill>
              <a:latin typeface="+mn-lt"/>
            </a:endParaRPr>
          </a:p>
          <a:p>
            <a:pPr marL="0" indent="0">
              <a:spcBef>
                <a:spcPts val="1500"/>
              </a:spcBef>
              <a:buNone/>
            </a:pPr>
            <a:endParaRPr lang="en-US" sz="4000" dirty="0">
              <a:solidFill>
                <a:schemeClr val="bg2">
                  <a:lumMod val="50000"/>
                </a:schemeClr>
              </a:solidFill>
              <a:latin typeface="+mn-lt"/>
            </a:endParaRPr>
          </a:p>
        </p:txBody>
      </p:sp>
      <p:pic>
        <p:nvPicPr>
          <p:cNvPr id="2" name="Image" descr="Image">
            <a:extLst>
              <a:ext uri="{FF2B5EF4-FFF2-40B4-BE49-F238E27FC236}">
                <a16:creationId xmlns:a16="http://schemas.microsoft.com/office/drawing/2014/main" id="{C7990BF6-F3A0-18B5-1D2D-5B3C4E28E52A}"/>
              </a:ext>
            </a:extLst>
          </p:cNvPr>
          <p:cNvPicPr>
            <a:picLocks noChangeAspect="1"/>
          </p:cNvPicPr>
          <p:nvPr/>
        </p:nvPicPr>
        <p:blipFill>
          <a:blip r:embed="rId2"/>
          <a:stretch>
            <a:fillRect/>
          </a:stretch>
        </p:blipFill>
        <p:spPr>
          <a:xfrm>
            <a:off x="22825838" y="12489939"/>
            <a:ext cx="1219791" cy="1056456"/>
          </a:xfrm>
          <a:prstGeom prst="rect">
            <a:avLst/>
          </a:prstGeom>
          <a:ln w="12700">
            <a:miter lim="400000"/>
          </a:ln>
        </p:spPr>
      </p:pic>
      <p:sp>
        <p:nvSpPr>
          <p:cNvPr id="7" name="Title 2">
            <a:extLst>
              <a:ext uri="{FF2B5EF4-FFF2-40B4-BE49-F238E27FC236}">
                <a16:creationId xmlns:a16="http://schemas.microsoft.com/office/drawing/2014/main" id="{A251D74B-D794-507E-1653-4642DA67BDD8}"/>
              </a:ext>
            </a:extLst>
          </p:cNvPr>
          <p:cNvSpPr txBox="1">
            <a:spLocks/>
          </p:cNvSpPr>
          <p:nvPr/>
        </p:nvSpPr>
        <p:spPr>
          <a:xfrm>
            <a:off x="118533" y="169605"/>
            <a:ext cx="233172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marL="0" marR="0" indent="0" algn="l" defTabSz="2438337" rtl="0" eaLnBrk="1" latinLnBrk="0" hangingPunct="1">
              <a:lnSpc>
                <a:spcPct val="80000"/>
              </a:lnSpc>
              <a:spcBef>
                <a:spcPts val="0"/>
              </a:spcBef>
              <a:spcAft>
                <a:spcPts val="0"/>
              </a:spcAft>
              <a:buClrTx/>
              <a:buSzTx/>
              <a:buFontTx/>
              <a:buNone/>
              <a:tabLst/>
              <a:defRPr sz="7200" b="1" i="0" u="none" strike="noStrike" cap="none" spc="-170" baseline="0">
                <a:solidFill>
                  <a:srgbClr val="2F6A36"/>
                </a:solidFill>
                <a:uFillTx/>
                <a:latin typeface="+mj-lt"/>
                <a:ea typeface="+mj-ea"/>
                <a:cs typeface="+mj-cs"/>
                <a:sym typeface="Helvetica Neue"/>
              </a:defRPr>
            </a:lvl1pPr>
            <a:lvl2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a:lstStyle>
          <a:p>
            <a:r>
              <a:rPr lang="en-US" dirty="0">
                <a:solidFill>
                  <a:srgbClr val="0EB1A4"/>
                </a:solidFill>
              </a:rPr>
              <a:t>Appalachian Cultural Context</a:t>
            </a:r>
          </a:p>
        </p:txBody>
      </p:sp>
    </p:spTree>
    <p:extLst>
      <p:ext uri="{BB962C8B-B14F-4D97-AF65-F5344CB8AC3E}">
        <p14:creationId xmlns:p14="http://schemas.microsoft.com/office/powerpoint/2010/main" val="316995990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8BB51-9953-5AFC-421C-CFEA71CA9081}"/>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4EE495FC-DE65-4E24-D6F4-807DB2E88128}"/>
              </a:ext>
            </a:extLst>
          </p:cNvPr>
          <p:cNvSpPr/>
          <p:nvPr/>
        </p:nvSpPr>
        <p:spPr>
          <a:xfrm>
            <a:off x="338371" y="2839453"/>
            <a:ext cx="22665712" cy="9673389"/>
          </a:xfrm>
          <a:prstGeom prst="roundRect">
            <a:avLst/>
          </a:prstGeom>
          <a:solidFill>
            <a:schemeClr val="tx1">
              <a:lumMod val="20000"/>
              <a:lumOff val="80000"/>
            </a:schemeClr>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sp>
        <p:nvSpPr>
          <p:cNvPr id="6" name="Content Placeholder 5">
            <a:extLst>
              <a:ext uri="{FF2B5EF4-FFF2-40B4-BE49-F238E27FC236}">
                <a16:creationId xmlns:a16="http://schemas.microsoft.com/office/drawing/2014/main" id="{D154E471-9E28-8E80-4C79-33992DCE6479}"/>
              </a:ext>
            </a:extLst>
          </p:cNvPr>
          <p:cNvSpPr>
            <a:spLocks noGrp="1"/>
          </p:cNvSpPr>
          <p:nvPr>
            <p:ph idx="1"/>
          </p:nvPr>
        </p:nvSpPr>
        <p:spPr>
          <a:xfrm>
            <a:off x="312820" y="1251284"/>
            <a:ext cx="21921538" cy="745958"/>
          </a:xfrm>
        </p:spPr>
        <p:txBody>
          <a:bodyPr numCol="1">
            <a:noAutofit/>
          </a:bodyPr>
          <a:lstStyle/>
          <a:p>
            <a:pPr marL="0" indent="0">
              <a:spcBef>
                <a:spcPts val="1500"/>
              </a:spcBef>
              <a:buNone/>
            </a:pPr>
            <a:r>
              <a:rPr lang="en-US" sz="5400" dirty="0">
                <a:solidFill>
                  <a:schemeClr val="bg2">
                    <a:lumMod val="50000"/>
                  </a:schemeClr>
                </a:solidFill>
                <a:latin typeface="+mn-lt"/>
              </a:rPr>
              <a:t>Example of weaving in this discussion in proposals:</a:t>
            </a:r>
          </a:p>
          <a:p>
            <a:pPr marL="0" indent="0">
              <a:spcBef>
                <a:spcPts val="1500"/>
              </a:spcBef>
              <a:buNone/>
            </a:pPr>
            <a:endParaRPr lang="en-US" sz="5400" dirty="0">
              <a:solidFill>
                <a:schemeClr val="bg2">
                  <a:lumMod val="50000"/>
                </a:schemeClr>
              </a:solidFill>
              <a:latin typeface="+mn-lt"/>
            </a:endParaRPr>
          </a:p>
          <a:p>
            <a:pPr marL="0" indent="0">
              <a:spcBef>
                <a:spcPts val="1500"/>
              </a:spcBef>
              <a:buNone/>
            </a:pPr>
            <a:endParaRPr lang="en-US" sz="5400" dirty="0">
              <a:solidFill>
                <a:schemeClr val="bg2">
                  <a:lumMod val="50000"/>
                </a:schemeClr>
              </a:solidFill>
              <a:latin typeface="+mn-lt"/>
            </a:endParaRPr>
          </a:p>
          <a:p>
            <a:pPr marL="0" indent="0">
              <a:spcBef>
                <a:spcPts val="1500"/>
              </a:spcBef>
              <a:buNone/>
            </a:pPr>
            <a:endParaRPr lang="en-US" sz="4000" dirty="0">
              <a:solidFill>
                <a:srgbClr val="002060"/>
              </a:solidFill>
              <a:latin typeface="+mn-lt"/>
            </a:endParaRPr>
          </a:p>
          <a:p>
            <a:pPr marL="0" indent="0">
              <a:spcBef>
                <a:spcPts val="1500"/>
              </a:spcBef>
              <a:buNone/>
            </a:pPr>
            <a:endParaRPr lang="en-US" sz="4000" dirty="0">
              <a:solidFill>
                <a:schemeClr val="bg2">
                  <a:lumMod val="50000"/>
                </a:schemeClr>
              </a:solidFill>
              <a:latin typeface="+mn-lt"/>
            </a:endParaRPr>
          </a:p>
        </p:txBody>
      </p:sp>
      <p:pic>
        <p:nvPicPr>
          <p:cNvPr id="2" name="Image" descr="Image">
            <a:extLst>
              <a:ext uri="{FF2B5EF4-FFF2-40B4-BE49-F238E27FC236}">
                <a16:creationId xmlns:a16="http://schemas.microsoft.com/office/drawing/2014/main" id="{1EF78698-EC5C-5C29-EF02-A1A8B98602EB}"/>
              </a:ext>
            </a:extLst>
          </p:cNvPr>
          <p:cNvPicPr>
            <a:picLocks noChangeAspect="1"/>
          </p:cNvPicPr>
          <p:nvPr/>
        </p:nvPicPr>
        <p:blipFill>
          <a:blip r:embed="rId2"/>
          <a:stretch>
            <a:fillRect/>
          </a:stretch>
        </p:blipFill>
        <p:spPr>
          <a:xfrm>
            <a:off x="22825838" y="12489939"/>
            <a:ext cx="1219791" cy="1056456"/>
          </a:xfrm>
          <a:prstGeom prst="rect">
            <a:avLst/>
          </a:prstGeom>
          <a:ln w="12700">
            <a:miter lim="400000"/>
          </a:ln>
        </p:spPr>
      </p:pic>
      <p:sp>
        <p:nvSpPr>
          <p:cNvPr id="7" name="Title 2">
            <a:extLst>
              <a:ext uri="{FF2B5EF4-FFF2-40B4-BE49-F238E27FC236}">
                <a16:creationId xmlns:a16="http://schemas.microsoft.com/office/drawing/2014/main" id="{F1C53F37-1ACF-7590-5180-9B956EA566D5}"/>
              </a:ext>
            </a:extLst>
          </p:cNvPr>
          <p:cNvSpPr txBox="1">
            <a:spLocks/>
          </p:cNvSpPr>
          <p:nvPr/>
        </p:nvSpPr>
        <p:spPr>
          <a:xfrm>
            <a:off x="118533" y="169605"/>
            <a:ext cx="233172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0" marR="0" indent="0" algn="l" defTabSz="2438337" rtl="0" eaLnBrk="1" latinLnBrk="0" hangingPunct="1">
              <a:lnSpc>
                <a:spcPct val="80000"/>
              </a:lnSpc>
              <a:spcBef>
                <a:spcPts val="0"/>
              </a:spcBef>
              <a:spcAft>
                <a:spcPts val="0"/>
              </a:spcAft>
              <a:buClrTx/>
              <a:buSzTx/>
              <a:buFontTx/>
              <a:buNone/>
              <a:tabLst/>
              <a:defRPr sz="7200" b="1" i="0" u="none" strike="noStrike" cap="none" spc="-170" baseline="0">
                <a:solidFill>
                  <a:srgbClr val="2F6A36"/>
                </a:solidFill>
                <a:uFillTx/>
                <a:latin typeface="+mj-lt"/>
                <a:ea typeface="+mj-ea"/>
                <a:cs typeface="+mj-cs"/>
                <a:sym typeface="Helvetica Neue"/>
              </a:defRPr>
            </a:lvl1pPr>
            <a:lvl2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a:lstStyle>
          <a:p>
            <a:r>
              <a:rPr lang="en-US" dirty="0">
                <a:solidFill>
                  <a:srgbClr val="0EB1A4"/>
                </a:solidFill>
              </a:rPr>
              <a:t>Appalachian Cultural Context</a:t>
            </a:r>
          </a:p>
        </p:txBody>
      </p:sp>
      <p:sp>
        <p:nvSpPr>
          <p:cNvPr id="3" name="TextBox 2">
            <a:extLst>
              <a:ext uri="{FF2B5EF4-FFF2-40B4-BE49-F238E27FC236}">
                <a16:creationId xmlns:a16="http://schemas.microsoft.com/office/drawing/2014/main" id="{1C54FA21-ADE6-6AA5-09E5-792E93EA3A4C}"/>
              </a:ext>
            </a:extLst>
          </p:cNvPr>
          <p:cNvSpPr txBox="1"/>
          <p:nvPr/>
        </p:nvSpPr>
        <p:spPr>
          <a:xfrm>
            <a:off x="1130968" y="3315980"/>
            <a:ext cx="21512463" cy="872033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algn="l"/>
            <a:r>
              <a:rPr lang="en-US" sz="4000" dirty="0">
                <a:solidFill>
                  <a:srgbClr val="002060"/>
                </a:solidFill>
                <a:latin typeface="+mn-lt"/>
              </a:rPr>
              <a:t>A significant number of residents have high adverse childhood experience scores (ACEs) (21.2%), which can have long-term effects on mental health; moreover, research shows both ACEs and behavioral health issues are likely underreported in this population, as Appalachian communities typically demonstrate high rates of trauma over the life cycle, thus forming a perception that trauma is just “part of life.” Despite these marked behavioral health needs, there is only one provider of behavioral health services for the entire county. The provider does not accept all forms of insurance and often has a waitlist.</a:t>
            </a:r>
          </a:p>
          <a:p>
            <a:pPr algn="l"/>
            <a:endParaRPr lang="en-US" sz="4000" dirty="0">
              <a:solidFill>
                <a:srgbClr val="002060"/>
              </a:solidFill>
              <a:latin typeface="+mn-lt"/>
            </a:endParaRPr>
          </a:p>
          <a:p>
            <a:pPr algn="l"/>
            <a:r>
              <a:rPr lang="en-US" sz="4000" dirty="0">
                <a:solidFill>
                  <a:srgbClr val="002060"/>
                </a:solidFill>
                <a:latin typeface="+mn-lt"/>
              </a:rPr>
              <a:t>Access to opioid use disorder and behavioral health treatment is further impeded by barriers common in Southern Appalachia, including limited transportation and internet access, and compounded by prevailing Appalachian cultural norms. The people of Appalachia often view mental health services as something that can be dealt with </a:t>
            </a:r>
            <a:r>
              <a:rPr lang="en-US" sz="4000" dirty="0" err="1">
                <a:solidFill>
                  <a:srgbClr val="002060"/>
                </a:solidFill>
                <a:latin typeface="+mn-lt"/>
              </a:rPr>
              <a:t>individually.</a:t>
            </a:r>
            <a:r>
              <a:rPr lang="en-US" sz="4000" baseline="30000" dirty="0" err="1">
                <a:solidFill>
                  <a:srgbClr val="002060"/>
                </a:solidFill>
                <a:latin typeface="+mn-lt"/>
              </a:rPr>
              <a:t>xi</a:t>
            </a:r>
            <a:r>
              <a:rPr lang="en-US" sz="4000" baseline="30000" dirty="0">
                <a:solidFill>
                  <a:srgbClr val="002060"/>
                </a:solidFill>
                <a:latin typeface="+mn-lt"/>
              </a:rPr>
              <a:t>  </a:t>
            </a:r>
            <a:r>
              <a:rPr lang="en-US" sz="4000" dirty="0">
                <a:solidFill>
                  <a:srgbClr val="002060"/>
                </a:solidFill>
                <a:latin typeface="+mn-lt"/>
              </a:rPr>
              <a:t>“I’ll take care of myself” is a common sentiment in XXXXX County. There is a “lack of trust in health care professionals,” which “underscores the need for community-based initiatives to repair </a:t>
            </a:r>
            <a:r>
              <a:rPr lang="en-US" sz="4000" dirty="0" err="1">
                <a:solidFill>
                  <a:srgbClr val="002060"/>
                </a:solidFill>
                <a:latin typeface="+mn-lt"/>
              </a:rPr>
              <a:t>trust.”</a:t>
            </a:r>
            <a:r>
              <a:rPr lang="en-US" sz="4000" baseline="30000" dirty="0" err="1">
                <a:solidFill>
                  <a:srgbClr val="002060"/>
                </a:solidFill>
                <a:latin typeface="+mn-lt"/>
              </a:rPr>
              <a:t>xii</a:t>
            </a:r>
            <a:r>
              <a:rPr lang="en-US" sz="4000" dirty="0">
                <a:solidFill>
                  <a:srgbClr val="002060"/>
                </a:solidFill>
                <a:latin typeface="+mn-lt"/>
              </a:rPr>
              <a:t> </a:t>
            </a:r>
          </a:p>
        </p:txBody>
      </p:sp>
    </p:spTree>
    <p:extLst>
      <p:ext uri="{BB962C8B-B14F-4D97-AF65-F5344CB8AC3E}">
        <p14:creationId xmlns:p14="http://schemas.microsoft.com/office/powerpoint/2010/main" val="35445665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87172D-4691-5641-EB04-C1AE76D2F492}"/>
            </a:ext>
          </a:extLst>
        </p:cNvPr>
        <p:cNvGrpSpPr/>
        <p:nvPr/>
      </p:nvGrpSpPr>
      <p:grpSpPr>
        <a:xfrm>
          <a:off x="0" y="0"/>
          <a:ext cx="0" cy="0"/>
          <a:chOff x="0" y="0"/>
          <a:chExt cx="0" cy="0"/>
        </a:xfrm>
      </p:grpSpPr>
      <p:pic>
        <p:nvPicPr>
          <p:cNvPr id="2" name="Image" descr="Image">
            <a:extLst>
              <a:ext uri="{FF2B5EF4-FFF2-40B4-BE49-F238E27FC236}">
                <a16:creationId xmlns:a16="http://schemas.microsoft.com/office/drawing/2014/main" id="{5314B214-EC15-ED0F-DD53-05B9E2BD3777}"/>
              </a:ext>
            </a:extLst>
          </p:cNvPr>
          <p:cNvPicPr>
            <a:picLocks noChangeAspect="1"/>
          </p:cNvPicPr>
          <p:nvPr/>
        </p:nvPicPr>
        <p:blipFill>
          <a:blip r:embed="rId2"/>
          <a:stretch>
            <a:fillRect/>
          </a:stretch>
        </p:blipFill>
        <p:spPr>
          <a:xfrm>
            <a:off x="22825838" y="12489939"/>
            <a:ext cx="1219791" cy="1056456"/>
          </a:xfrm>
          <a:prstGeom prst="rect">
            <a:avLst/>
          </a:prstGeom>
          <a:ln w="12700">
            <a:miter lim="400000"/>
          </a:ln>
        </p:spPr>
      </p:pic>
      <p:sp>
        <p:nvSpPr>
          <p:cNvPr id="7" name="Title 2">
            <a:extLst>
              <a:ext uri="{FF2B5EF4-FFF2-40B4-BE49-F238E27FC236}">
                <a16:creationId xmlns:a16="http://schemas.microsoft.com/office/drawing/2014/main" id="{3B97311E-5B75-F046-F18E-CC324EDC48B6}"/>
              </a:ext>
            </a:extLst>
          </p:cNvPr>
          <p:cNvSpPr txBox="1">
            <a:spLocks/>
          </p:cNvSpPr>
          <p:nvPr/>
        </p:nvSpPr>
        <p:spPr>
          <a:xfrm>
            <a:off x="118533" y="169605"/>
            <a:ext cx="23317200" cy="228600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lvl1pPr marL="0" marR="0" indent="0" algn="l" defTabSz="2438337" rtl="0" eaLnBrk="1" latinLnBrk="0" hangingPunct="1">
              <a:lnSpc>
                <a:spcPct val="80000"/>
              </a:lnSpc>
              <a:spcBef>
                <a:spcPts val="0"/>
              </a:spcBef>
              <a:spcAft>
                <a:spcPts val="0"/>
              </a:spcAft>
              <a:buClrTx/>
              <a:buSzTx/>
              <a:buFontTx/>
              <a:buNone/>
              <a:tabLst/>
              <a:defRPr sz="7200" b="1" i="0" u="none" strike="noStrike" cap="none" spc="-170" baseline="0">
                <a:solidFill>
                  <a:srgbClr val="2F6A36"/>
                </a:solidFill>
                <a:uFillTx/>
                <a:latin typeface="+mj-lt"/>
                <a:ea typeface="+mj-ea"/>
                <a:cs typeface="+mj-cs"/>
                <a:sym typeface="Helvetica Neue"/>
              </a:defRPr>
            </a:lvl1pPr>
            <a:lvl2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a:lstStyle>
          <a:p>
            <a:r>
              <a:rPr lang="en-US" dirty="0">
                <a:solidFill>
                  <a:srgbClr val="0EB1A4"/>
                </a:solidFill>
              </a:rPr>
              <a:t>5. Hurricane Helene Context</a:t>
            </a:r>
          </a:p>
        </p:txBody>
      </p:sp>
      <p:sp>
        <p:nvSpPr>
          <p:cNvPr id="4" name="Content Placeholder 3">
            <a:extLst>
              <a:ext uri="{FF2B5EF4-FFF2-40B4-BE49-F238E27FC236}">
                <a16:creationId xmlns:a16="http://schemas.microsoft.com/office/drawing/2014/main" id="{3660CED5-4A01-1D80-F938-DDBC93418C05}"/>
              </a:ext>
            </a:extLst>
          </p:cNvPr>
          <p:cNvSpPr>
            <a:spLocks noGrp="1"/>
          </p:cNvSpPr>
          <p:nvPr>
            <p:ph idx="1"/>
          </p:nvPr>
        </p:nvSpPr>
        <p:spPr>
          <a:xfrm>
            <a:off x="7903406" y="1684420"/>
            <a:ext cx="16138361" cy="10347160"/>
          </a:xfrm>
        </p:spPr>
        <p:txBody>
          <a:bodyPr numCol="1">
            <a:normAutofit fontScale="92500"/>
          </a:bodyPr>
          <a:lstStyle/>
          <a:p>
            <a:pPr marL="0" indent="0">
              <a:buNone/>
            </a:pPr>
            <a:r>
              <a:rPr lang="en-US" dirty="0">
                <a:solidFill>
                  <a:schemeClr val="tx1">
                    <a:lumMod val="50000"/>
                  </a:schemeClr>
                </a:solidFill>
                <a:latin typeface="+mn-lt"/>
              </a:rPr>
              <a:t>Given the catastrophic impact of Hurricane Helene, all grant proposals should reference the effects on their target populations, and how long-term recovery will impact an organization’s work.</a:t>
            </a:r>
          </a:p>
          <a:p>
            <a:pPr marL="0" indent="0">
              <a:buNone/>
            </a:pPr>
            <a:r>
              <a:rPr lang="en-US" dirty="0">
                <a:solidFill>
                  <a:schemeClr val="tx1">
                    <a:lumMod val="50000"/>
                  </a:schemeClr>
                </a:solidFill>
                <a:latin typeface="+mn-lt"/>
              </a:rPr>
              <a:t>Consider discussing the impact of:</a:t>
            </a:r>
          </a:p>
          <a:p>
            <a:r>
              <a:rPr lang="en-US" dirty="0">
                <a:solidFill>
                  <a:schemeClr val="tx1">
                    <a:lumMod val="50000"/>
                  </a:schemeClr>
                </a:solidFill>
                <a:latin typeface="+mn-lt"/>
              </a:rPr>
              <a:t>Severe damage to transportation infrastructure in a rural region</a:t>
            </a:r>
          </a:p>
          <a:p>
            <a:r>
              <a:rPr lang="en-US" dirty="0">
                <a:solidFill>
                  <a:schemeClr val="tx1">
                    <a:lumMod val="50000"/>
                  </a:schemeClr>
                </a:solidFill>
                <a:latin typeface="+mn-lt"/>
              </a:rPr>
              <a:t>Disruptions in school schedules on students’ stability and academic outcomes</a:t>
            </a:r>
          </a:p>
          <a:p>
            <a:r>
              <a:rPr lang="en-US" dirty="0">
                <a:solidFill>
                  <a:schemeClr val="tx1">
                    <a:lumMod val="50000"/>
                  </a:schemeClr>
                </a:solidFill>
                <a:latin typeface="+mn-lt"/>
              </a:rPr>
              <a:t>Economic disruptions, including workforce challenges and lost revenue</a:t>
            </a:r>
          </a:p>
          <a:p>
            <a:r>
              <a:rPr lang="en-US" dirty="0">
                <a:solidFill>
                  <a:schemeClr val="tx1">
                    <a:lumMod val="50000"/>
                  </a:schemeClr>
                </a:solidFill>
                <a:latin typeface="+mn-lt"/>
              </a:rPr>
              <a:t>A traumatic event on behavioral health and substance use</a:t>
            </a:r>
          </a:p>
          <a:p>
            <a:pPr marL="0" indent="0">
              <a:buNone/>
            </a:pPr>
            <a:endParaRPr lang="en-US" dirty="0">
              <a:solidFill>
                <a:schemeClr val="tx1">
                  <a:lumMod val="50000"/>
                </a:schemeClr>
              </a:solidFill>
              <a:latin typeface="+mn-lt"/>
            </a:endParaRPr>
          </a:p>
          <a:p>
            <a:endParaRPr lang="en-US" dirty="0">
              <a:solidFill>
                <a:schemeClr val="tx1">
                  <a:lumMod val="50000"/>
                </a:schemeClr>
              </a:solidFill>
              <a:latin typeface="+mn-lt"/>
            </a:endParaRPr>
          </a:p>
        </p:txBody>
      </p:sp>
      <p:pic>
        <p:nvPicPr>
          <p:cNvPr id="6146" name="Picture 2" descr="Hurricane Helene - North Carolina Collaboratory">
            <a:extLst>
              <a:ext uri="{FF2B5EF4-FFF2-40B4-BE49-F238E27FC236}">
                <a16:creationId xmlns:a16="http://schemas.microsoft.com/office/drawing/2014/main" id="{45939E72-603D-3467-B70A-C4314FE190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567" y="1980531"/>
            <a:ext cx="6386389" cy="82703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12331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6BA94-BFA1-7927-AB18-6ECBD3907D21}"/>
            </a:ext>
          </a:extLst>
        </p:cNvPr>
        <p:cNvGrpSpPr/>
        <p:nvPr/>
      </p:nvGrpSpPr>
      <p:grpSpPr>
        <a:xfrm>
          <a:off x="0" y="0"/>
          <a:ext cx="0" cy="0"/>
          <a:chOff x="0" y="0"/>
          <a:chExt cx="0" cy="0"/>
        </a:xfrm>
      </p:grpSpPr>
      <p:sp>
        <p:nvSpPr>
          <p:cNvPr id="6" name="Rounded Rectangle 5">
            <a:extLst>
              <a:ext uri="{FF2B5EF4-FFF2-40B4-BE49-F238E27FC236}">
                <a16:creationId xmlns:a16="http://schemas.microsoft.com/office/drawing/2014/main" id="{0FC2C913-E017-5491-4E92-E76603D91694}"/>
              </a:ext>
            </a:extLst>
          </p:cNvPr>
          <p:cNvSpPr/>
          <p:nvPr/>
        </p:nvSpPr>
        <p:spPr>
          <a:xfrm>
            <a:off x="118533" y="2814228"/>
            <a:ext cx="24045629" cy="10203939"/>
          </a:xfrm>
          <a:prstGeom prst="roundRect">
            <a:avLst/>
          </a:prstGeom>
          <a:solidFill>
            <a:schemeClr val="tx1">
              <a:lumMod val="20000"/>
              <a:lumOff val="80000"/>
            </a:schemeClr>
          </a:solidFill>
          <a:ln w="25400" cap="flat">
            <a:solidFill>
              <a:schemeClr val="accent1"/>
            </a:solidFill>
            <a:prstDash val="solid"/>
            <a:round/>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0" marR="0" indent="0" algn="ctr" defTabSz="2438337" rtl="0" fontAlgn="auto" latinLnBrk="0" hangingPunct="0">
              <a:lnSpc>
                <a:spcPct val="100000"/>
              </a:lnSpc>
              <a:spcBef>
                <a:spcPts val="0"/>
              </a:spcBef>
              <a:spcAft>
                <a:spcPts val="0"/>
              </a:spcAft>
              <a:buClrTx/>
              <a:buSzTx/>
              <a:buFontTx/>
              <a:buNone/>
              <a:tabLst/>
            </a:pPr>
            <a:endParaRPr kumimoji="0" lang="en-US" sz="2400" b="0" i="0" u="none" strike="noStrike" cap="none" spc="0" normalizeH="0" baseline="0">
              <a:ln>
                <a:noFill/>
              </a:ln>
              <a:solidFill>
                <a:srgbClr val="5E5E5E"/>
              </a:solidFill>
              <a:effectLst/>
              <a:uFillTx/>
              <a:latin typeface="+mj-lt"/>
              <a:ea typeface="+mj-ea"/>
              <a:cs typeface="+mj-cs"/>
              <a:sym typeface="Helvetica Neue"/>
            </a:endParaRPr>
          </a:p>
        </p:txBody>
      </p:sp>
      <p:pic>
        <p:nvPicPr>
          <p:cNvPr id="2" name="Image" descr="Image">
            <a:extLst>
              <a:ext uri="{FF2B5EF4-FFF2-40B4-BE49-F238E27FC236}">
                <a16:creationId xmlns:a16="http://schemas.microsoft.com/office/drawing/2014/main" id="{651B34A6-47AB-5F87-17DE-53CC3C4C56CF}"/>
              </a:ext>
            </a:extLst>
          </p:cNvPr>
          <p:cNvPicPr>
            <a:picLocks noChangeAspect="1"/>
          </p:cNvPicPr>
          <p:nvPr/>
        </p:nvPicPr>
        <p:blipFill>
          <a:blip r:embed="rId2"/>
          <a:stretch>
            <a:fillRect/>
          </a:stretch>
        </p:blipFill>
        <p:spPr>
          <a:xfrm>
            <a:off x="22825838" y="12489939"/>
            <a:ext cx="1219791" cy="1056456"/>
          </a:xfrm>
          <a:prstGeom prst="rect">
            <a:avLst/>
          </a:prstGeom>
          <a:ln w="12700">
            <a:miter lim="400000"/>
          </a:ln>
        </p:spPr>
      </p:pic>
      <p:sp>
        <p:nvSpPr>
          <p:cNvPr id="7" name="Title 2">
            <a:extLst>
              <a:ext uri="{FF2B5EF4-FFF2-40B4-BE49-F238E27FC236}">
                <a16:creationId xmlns:a16="http://schemas.microsoft.com/office/drawing/2014/main" id="{610CEB80-B0C3-6075-5548-012F5584170C}"/>
              </a:ext>
            </a:extLst>
          </p:cNvPr>
          <p:cNvSpPr txBox="1">
            <a:spLocks/>
          </p:cNvSpPr>
          <p:nvPr/>
        </p:nvSpPr>
        <p:spPr>
          <a:xfrm>
            <a:off x="118533" y="169605"/>
            <a:ext cx="23317200" cy="22860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lvl1pPr marL="0" marR="0" indent="0" algn="l" defTabSz="2438337" rtl="0" eaLnBrk="1" latinLnBrk="0" hangingPunct="1">
              <a:lnSpc>
                <a:spcPct val="80000"/>
              </a:lnSpc>
              <a:spcBef>
                <a:spcPts val="0"/>
              </a:spcBef>
              <a:spcAft>
                <a:spcPts val="0"/>
              </a:spcAft>
              <a:buClrTx/>
              <a:buSzTx/>
              <a:buFontTx/>
              <a:buNone/>
              <a:tabLst/>
              <a:defRPr sz="7200" b="1" i="0" u="none" strike="noStrike" cap="none" spc="-170" baseline="0">
                <a:solidFill>
                  <a:srgbClr val="2F6A36"/>
                </a:solidFill>
                <a:uFillTx/>
                <a:latin typeface="+mj-lt"/>
                <a:ea typeface="+mj-ea"/>
                <a:cs typeface="+mj-cs"/>
                <a:sym typeface="Helvetica Neue"/>
              </a:defRPr>
            </a:lvl1pPr>
            <a:lvl2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2pPr>
            <a:lvl3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3pPr>
            <a:lvl4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4pPr>
            <a:lvl5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5pPr>
            <a:lvl6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6pPr>
            <a:lvl7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7pPr>
            <a:lvl8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8pPr>
            <a:lvl9pPr marL="0" marR="0" indent="0" algn="l" defTabSz="2438337" rtl="0" eaLnBrk="1" latinLnBrk="0" hangingPunct="1">
              <a:lnSpc>
                <a:spcPct val="80000"/>
              </a:lnSpc>
              <a:spcBef>
                <a:spcPts val="0"/>
              </a:spcBef>
              <a:spcAft>
                <a:spcPts val="0"/>
              </a:spcAft>
              <a:buClrTx/>
              <a:buSzTx/>
              <a:buFontTx/>
              <a:buNone/>
              <a:tabLst/>
              <a:defRPr sz="8500" b="1" i="0" u="none" strike="noStrike" cap="none" spc="-170" baseline="0">
                <a:solidFill>
                  <a:srgbClr val="000000"/>
                </a:solidFill>
                <a:uFillTx/>
                <a:latin typeface="+mj-lt"/>
                <a:ea typeface="+mj-ea"/>
                <a:cs typeface="+mj-cs"/>
                <a:sym typeface="Helvetica Neue"/>
              </a:defRPr>
            </a:lvl9pPr>
          </a:lstStyle>
          <a:p>
            <a:r>
              <a:rPr lang="en-US" dirty="0">
                <a:solidFill>
                  <a:srgbClr val="0EB1A4"/>
                </a:solidFill>
              </a:rPr>
              <a:t>Hurricane Helene Context</a:t>
            </a:r>
          </a:p>
        </p:txBody>
      </p:sp>
      <p:sp>
        <p:nvSpPr>
          <p:cNvPr id="5" name="Content Placeholder 4">
            <a:extLst>
              <a:ext uri="{FF2B5EF4-FFF2-40B4-BE49-F238E27FC236}">
                <a16:creationId xmlns:a16="http://schemas.microsoft.com/office/drawing/2014/main" id="{6128557A-8E22-5E08-4AC3-8D63C2F909E1}"/>
              </a:ext>
            </a:extLst>
          </p:cNvPr>
          <p:cNvSpPr>
            <a:spLocks noGrp="1"/>
          </p:cNvSpPr>
          <p:nvPr>
            <p:ph idx="1"/>
          </p:nvPr>
        </p:nvSpPr>
        <p:spPr>
          <a:xfrm>
            <a:off x="948267" y="1443790"/>
            <a:ext cx="23097362" cy="10914966"/>
          </a:xfrm>
        </p:spPr>
        <p:txBody>
          <a:bodyPr numCol="1">
            <a:normAutofit/>
          </a:bodyPr>
          <a:lstStyle/>
          <a:p>
            <a:pPr marL="0" indent="0">
              <a:buNone/>
            </a:pPr>
            <a:r>
              <a:rPr lang="en-US" sz="4400" b="1" dirty="0">
                <a:solidFill>
                  <a:schemeClr val="tx1">
                    <a:lumMod val="50000"/>
                  </a:schemeClr>
                </a:solidFill>
                <a:latin typeface="+mn-lt"/>
              </a:rPr>
              <a:t>Example of discussing impact in a SAMHSA proposal:</a:t>
            </a:r>
          </a:p>
          <a:p>
            <a:pPr marL="0" indent="0">
              <a:buNone/>
            </a:pPr>
            <a:endParaRPr lang="en-US" sz="4400" b="1" dirty="0">
              <a:solidFill>
                <a:schemeClr val="tx1">
                  <a:lumMod val="50000"/>
                </a:schemeClr>
              </a:solidFill>
              <a:latin typeface="+mn-lt"/>
            </a:endParaRPr>
          </a:p>
          <a:p>
            <a:pPr marL="0" indent="0">
              <a:buNone/>
            </a:pPr>
            <a:r>
              <a:rPr lang="en-US" sz="4000" dirty="0">
                <a:solidFill>
                  <a:srgbClr val="002060"/>
                </a:solidFill>
                <a:latin typeface="+mn-lt"/>
              </a:rPr>
              <a:t>Children and adolescents in the service area are recovering from a disaster that disrupted their homes, education, family stability, and sense of safety. Hurricane Helene struck Western North Carolina on September 27, 2024, causing catastrophic flooding, landslides, road failures, utility outages, and widespread damage throughout both counties. In XXX County, XXX Elementary School was damaged beyond continued use, students experienced prolonged changes in school placement and transportation, and the number of students identified as homeless increased from 21 during the 2023–2024 school year to 112 during the following school year.</a:t>
            </a:r>
          </a:p>
          <a:p>
            <a:pPr marL="0" indent="0">
              <a:buNone/>
            </a:pPr>
            <a:r>
              <a:rPr lang="en-US" sz="4000" dirty="0">
                <a:solidFill>
                  <a:srgbClr val="002060"/>
                </a:solidFill>
                <a:latin typeface="+mn-lt"/>
              </a:rPr>
              <a:t>The disaster’s behavioral health effects have persisted well beyond the initial emergency. A post-Helene community assessment conducted in rural western North Carolina found that more than 40% of surveyed households reported new or worsening anxiety, approximately 30% reported depression and difficulty sleeping, and nearly 60% remained worried that another disaster would affect their home. These effects are especially concerning because children did not experience Helene as an isolated event. The disaster compounded preexisting adverse childhood experiences, family instability, caregiver behavioral health needs, parental </a:t>
            </a:r>
            <a:r>
              <a:rPr lang="en-US" sz="4000" dirty="0" err="1">
                <a:solidFill>
                  <a:srgbClr val="002060"/>
                </a:solidFill>
                <a:latin typeface="+mn-lt"/>
              </a:rPr>
              <a:t>substanc</a:t>
            </a:r>
            <a:r>
              <a:rPr lang="en-US" sz="4000" dirty="0">
                <a:solidFill>
                  <a:srgbClr val="002060"/>
                </a:solidFill>
                <a:latin typeface="+mn-lt"/>
              </a:rPr>
              <a:t> </a:t>
            </a:r>
            <a:r>
              <a:rPr lang="en-US" sz="4000" dirty="0" err="1">
                <a:solidFill>
                  <a:srgbClr val="002060"/>
                </a:solidFill>
                <a:latin typeface="+mn-lt"/>
              </a:rPr>
              <a:t>euse</a:t>
            </a:r>
            <a:r>
              <a:rPr lang="en-US" sz="4000" dirty="0">
                <a:solidFill>
                  <a:srgbClr val="002060"/>
                </a:solidFill>
                <a:latin typeface="+mn-lt"/>
              </a:rPr>
              <a:t>, and economic hardship.</a:t>
            </a:r>
          </a:p>
          <a:p>
            <a:endParaRPr lang="en-US" sz="4000" dirty="0">
              <a:latin typeface="+mn-lt"/>
            </a:endParaRPr>
          </a:p>
        </p:txBody>
      </p:sp>
    </p:spTree>
    <p:extLst>
      <p:ext uri="{BB962C8B-B14F-4D97-AF65-F5344CB8AC3E}">
        <p14:creationId xmlns:p14="http://schemas.microsoft.com/office/powerpoint/2010/main" val="133947282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97">
          <a:extLst>
            <a:ext uri="{FF2B5EF4-FFF2-40B4-BE49-F238E27FC236}">
              <a16:creationId xmlns:a16="http://schemas.microsoft.com/office/drawing/2014/main" id="{A719CC69-4FB9-D156-7F69-1C59DC71A91C}"/>
            </a:ext>
          </a:extLst>
        </p:cNvPr>
        <p:cNvGrpSpPr/>
        <p:nvPr/>
      </p:nvGrpSpPr>
      <p:grpSpPr>
        <a:xfrm>
          <a:off x="0" y="0"/>
          <a:ext cx="0" cy="0"/>
          <a:chOff x="0" y="0"/>
          <a:chExt cx="0" cy="0"/>
        </a:xfrm>
      </p:grpSpPr>
      <p:sp>
        <p:nvSpPr>
          <p:cNvPr id="98" name="Google Shape;98;g20270e6df5a_0_16">
            <a:extLst>
              <a:ext uri="{FF2B5EF4-FFF2-40B4-BE49-F238E27FC236}">
                <a16:creationId xmlns:a16="http://schemas.microsoft.com/office/drawing/2014/main" id="{3E4C9B38-2D2B-488D-5DF1-BD5BF135CDCD}"/>
              </a:ext>
            </a:extLst>
          </p:cNvPr>
          <p:cNvSpPr txBox="1">
            <a:spLocks noGrp="1"/>
          </p:cNvSpPr>
          <p:nvPr>
            <p:ph type="title"/>
          </p:nvPr>
        </p:nvSpPr>
        <p:spPr>
          <a:xfrm>
            <a:off x="1219199" y="2067339"/>
            <a:ext cx="22242379" cy="7732643"/>
          </a:xfrm>
          <a:prstGeom prst="rect">
            <a:avLst/>
          </a:prstGeom>
        </p:spPr>
        <p:txBody>
          <a:bodyPr spcFirstLastPara="1" wrap="square" lIns="182850" tIns="91400" rIns="182850" bIns="91400" anchor="ctr" anchorCtr="0">
            <a:normAutofit/>
          </a:bodyPr>
          <a:lstStyle/>
          <a:p>
            <a:pPr marL="101600">
              <a:lnSpc>
                <a:spcPct val="100000"/>
              </a:lnSpc>
              <a:buClr>
                <a:schemeClr val="dk1"/>
              </a:buClr>
              <a:buSzPts val="2800"/>
            </a:pPr>
            <a:r>
              <a:rPr lang="en-US" sz="8000" dirty="0">
                <a:solidFill>
                  <a:srgbClr val="FFC000"/>
                </a:solidFill>
                <a:latin typeface="+mj-ea"/>
                <a:cs typeface="Montserrat"/>
                <a:sym typeface="Montserrat"/>
              </a:rPr>
              <a:t>III.</a:t>
            </a:r>
            <a:r>
              <a:rPr lang="en-US" sz="8000" dirty="0">
                <a:solidFill>
                  <a:schemeClr val="dk1"/>
                </a:solidFill>
                <a:latin typeface="Montserrat"/>
                <a:ea typeface="Montserrat"/>
                <a:cs typeface="Montserrat"/>
                <a:sym typeface="Montserrat"/>
              </a:rPr>
              <a:t> </a:t>
            </a:r>
            <a:r>
              <a:rPr lang="en-US" sz="8000" dirty="0">
                <a:solidFill>
                  <a:srgbClr val="0EB1A4"/>
                </a:solidFill>
                <a:latin typeface="Montserrat"/>
                <a:ea typeface="Montserrat"/>
                <a:cs typeface="Montserrat"/>
                <a:sym typeface="Montserrat"/>
              </a:rPr>
              <a:t>Sources for information and data that support these themes</a:t>
            </a:r>
            <a:endParaRPr sz="8000" b="1" dirty="0">
              <a:solidFill>
                <a:srgbClr val="0EB1A4"/>
              </a:solidFill>
              <a:latin typeface="+mj-ea"/>
              <a:sym typeface="Montserrat"/>
            </a:endParaRPr>
          </a:p>
        </p:txBody>
      </p:sp>
      <p:pic>
        <p:nvPicPr>
          <p:cNvPr id="2" name="Image" descr="Image">
            <a:extLst>
              <a:ext uri="{FF2B5EF4-FFF2-40B4-BE49-F238E27FC236}">
                <a16:creationId xmlns:a16="http://schemas.microsoft.com/office/drawing/2014/main" id="{054CDD40-1AB7-BE4E-91D1-8A760A72F62C}"/>
              </a:ext>
            </a:extLst>
          </p:cNvPr>
          <p:cNvPicPr>
            <a:picLocks noChangeAspect="1"/>
          </p:cNvPicPr>
          <p:nvPr/>
        </p:nvPicPr>
        <p:blipFill>
          <a:blip r:embed="rId3"/>
          <a:stretch>
            <a:fillRect/>
          </a:stretch>
        </p:blipFill>
        <p:spPr>
          <a:xfrm>
            <a:off x="22466295" y="12033784"/>
            <a:ext cx="1219791" cy="1056456"/>
          </a:xfrm>
          <a:prstGeom prst="rect">
            <a:avLst/>
          </a:prstGeom>
          <a:ln w="12700">
            <a:miter lim="400000"/>
          </a:ln>
        </p:spPr>
      </p:pic>
    </p:spTree>
    <p:extLst>
      <p:ext uri="{BB962C8B-B14F-4D97-AF65-F5344CB8AC3E}">
        <p14:creationId xmlns:p14="http://schemas.microsoft.com/office/powerpoint/2010/main" val="16565823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04529" y="656838"/>
            <a:ext cx="21019806" cy="1439462"/>
          </a:xfrm>
        </p:spPr>
        <p:txBody>
          <a:bodyPr>
            <a:noAutofit/>
          </a:bodyPr>
          <a:lstStyle/>
          <a:p>
            <a:r>
              <a:rPr lang="en-US" dirty="0" err="1">
                <a:solidFill>
                  <a:srgbClr val="0EB1A4"/>
                </a:solidFill>
              </a:rPr>
              <a:t>Data.census.gov</a:t>
            </a:r>
            <a:r>
              <a:rPr lang="en-US" dirty="0">
                <a:solidFill>
                  <a:srgbClr val="0EB1A4"/>
                </a:solidFill>
              </a:rPr>
              <a:t> for demographics, educational attainment, household income and poverty</a:t>
            </a:r>
          </a:p>
        </p:txBody>
      </p:sp>
      <p:pic>
        <p:nvPicPr>
          <p:cNvPr id="20" name="Picture 19">
            <a:extLst>
              <a:ext uri="{FF2B5EF4-FFF2-40B4-BE49-F238E27FC236}">
                <a16:creationId xmlns:a16="http://schemas.microsoft.com/office/drawing/2014/main" id="{20599ADA-6C19-50E8-6296-CB57CEA7EB0F}"/>
              </a:ext>
            </a:extLst>
          </p:cNvPr>
          <p:cNvPicPr>
            <a:picLocks noChangeAspect="1"/>
          </p:cNvPicPr>
          <p:nvPr/>
        </p:nvPicPr>
        <p:blipFill>
          <a:blip r:embed="rId2"/>
          <a:stretch>
            <a:fillRect/>
          </a:stretch>
        </p:blipFill>
        <p:spPr>
          <a:xfrm>
            <a:off x="904529" y="2581736"/>
            <a:ext cx="19136070" cy="9317344"/>
          </a:xfrm>
          <a:prstGeom prst="rect">
            <a:avLst/>
          </a:prstGeom>
        </p:spPr>
      </p:pic>
      <p:sp>
        <p:nvSpPr>
          <p:cNvPr id="21" name="Oval 20">
            <a:extLst>
              <a:ext uri="{FF2B5EF4-FFF2-40B4-BE49-F238E27FC236}">
                <a16:creationId xmlns:a16="http://schemas.microsoft.com/office/drawing/2014/main" id="{9A814F30-722C-ADB8-ACC8-8FC57CE38734}"/>
              </a:ext>
            </a:extLst>
          </p:cNvPr>
          <p:cNvSpPr/>
          <p:nvPr/>
        </p:nvSpPr>
        <p:spPr>
          <a:xfrm>
            <a:off x="1951020" y="6030426"/>
            <a:ext cx="2702460" cy="3847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ln>
                <a:solidFill>
                  <a:srgbClr val="FF0000"/>
                </a:solidFill>
              </a:ln>
            </a:endParaRPr>
          </a:p>
        </p:txBody>
      </p:sp>
      <p:sp>
        <p:nvSpPr>
          <p:cNvPr id="22" name="Oval 21">
            <a:extLst>
              <a:ext uri="{FF2B5EF4-FFF2-40B4-BE49-F238E27FC236}">
                <a16:creationId xmlns:a16="http://schemas.microsoft.com/office/drawing/2014/main" id="{7C3ECE9A-0B06-D259-054A-CA1268F50BBA}"/>
              </a:ext>
            </a:extLst>
          </p:cNvPr>
          <p:cNvSpPr/>
          <p:nvPr/>
        </p:nvSpPr>
        <p:spPr>
          <a:xfrm>
            <a:off x="1248560" y="10349324"/>
            <a:ext cx="4952216" cy="384772"/>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800"/>
          </a:p>
        </p:txBody>
      </p:sp>
    </p:spTree>
    <p:extLst>
      <p:ext uri="{BB962C8B-B14F-4D97-AF65-F5344CB8AC3E}">
        <p14:creationId xmlns:p14="http://schemas.microsoft.com/office/powerpoint/2010/main" val="34053081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4818" y="1291863"/>
            <a:ext cx="20190298" cy="1439462"/>
          </a:xfrm>
        </p:spPr>
        <p:txBody>
          <a:bodyPr>
            <a:noAutofit/>
          </a:bodyPr>
          <a:lstStyle/>
          <a:p>
            <a:r>
              <a:rPr lang="en-US" sz="5600" dirty="0">
                <a:solidFill>
                  <a:srgbClr val="0EB1A4"/>
                </a:solidFill>
              </a:rPr>
              <a:t>A Key Source for Wide Range of County-Level Indicators: County Health Rankings and Roadmaps </a:t>
            </a:r>
          </a:p>
        </p:txBody>
      </p:sp>
      <p:pic>
        <p:nvPicPr>
          <p:cNvPr id="5" name="Content Placeholder 7" descr="Graphical user interface&#10;&#10;Description automatically generated with medium confidence">
            <a:extLst>
              <a:ext uri="{FF2B5EF4-FFF2-40B4-BE49-F238E27FC236}">
                <a16:creationId xmlns:a16="http://schemas.microsoft.com/office/drawing/2014/main" id="{2E0E90D2-3921-D3DC-9D74-3E11A05FDD71}"/>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9434" r="471" b="26416"/>
          <a:stretch/>
        </p:blipFill>
        <p:spPr>
          <a:xfrm>
            <a:off x="1074818" y="4116016"/>
            <a:ext cx="16489016" cy="7090276"/>
          </a:xfrm>
          <a:ln>
            <a:solidFill>
              <a:schemeClr val="tx1"/>
            </a:solidFill>
          </a:ln>
        </p:spPr>
      </p:pic>
      <p:sp>
        <p:nvSpPr>
          <p:cNvPr id="6" name="TextBox 5">
            <a:extLst>
              <a:ext uri="{FF2B5EF4-FFF2-40B4-BE49-F238E27FC236}">
                <a16:creationId xmlns:a16="http://schemas.microsoft.com/office/drawing/2014/main" id="{C28F4D7E-ECE9-98AC-81F3-9542D8E247C4}"/>
              </a:ext>
            </a:extLst>
          </p:cNvPr>
          <p:cNvSpPr txBox="1"/>
          <p:nvPr/>
        </p:nvSpPr>
        <p:spPr>
          <a:xfrm>
            <a:off x="2952232" y="12248282"/>
            <a:ext cx="11775580" cy="830997"/>
          </a:xfrm>
          <a:prstGeom prst="rect">
            <a:avLst/>
          </a:prstGeom>
          <a:noFill/>
        </p:spPr>
        <p:txBody>
          <a:bodyPr wrap="square" rtlCol="0">
            <a:spAutoFit/>
          </a:bodyPr>
          <a:lstStyle/>
          <a:p>
            <a:r>
              <a:rPr lang="en-US" sz="4800" u="sng" dirty="0">
                <a:solidFill>
                  <a:schemeClr val="accent1">
                    <a:lumMod val="75000"/>
                  </a:schemeClr>
                </a:solidFill>
                <a:cs typeface="Arial" panose="020B0604020202020204" pitchFamily="34" charset="0"/>
                <a:hlinkClick r:id="rId3"/>
              </a:rPr>
              <a:t>https://www.countyhealthrankings.org/</a:t>
            </a:r>
            <a:endParaRPr lang="en-US" sz="4800" u="sng" dirty="0">
              <a:solidFill>
                <a:schemeClr val="accent1">
                  <a:lumMod val="75000"/>
                </a:schemeClr>
              </a:solidFill>
              <a:cs typeface="Arial" panose="020B0604020202020204" pitchFamily="34" charset="0"/>
            </a:endParaRPr>
          </a:p>
        </p:txBody>
      </p:sp>
      <p:pic>
        <p:nvPicPr>
          <p:cNvPr id="2" name="Picture 1">
            <a:extLst>
              <a:ext uri="{FF2B5EF4-FFF2-40B4-BE49-F238E27FC236}">
                <a16:creationId xmlns:a16="http://schemas.microsoft.com/office/drawing/2014/main" id="{7C4AC67E-0330-1EB0-9F7E-3869232AFF39}"/>
              </a:ext>
            </a:extLst>
          </p:cNvPr>
          <p:cNvPicPr>
            <a:picLocks noChangeAspect="1"/>
          </p:cNvPicPr>
          <p:nvPr/>
        </p:nvPicPr>
        <p:blipFill>
          <a:blip r:embed="rId4"/>
          <a:stretch>
            <a:fillRect/>
          </a:stretch>
        </p:blipFill>
        <p:spPr>
          <a:xfrm>
            <a:off x="20762663" y="12106516"/>
            <a:ext cx="3621338" cy="1609484"/>
          </a:xfrm>
          <a:prstGeom prst="rect">
            <a:avLst/>
          </a:prstGeom>
        </p:spPr>
      </p:pic>
    </p:spTree>
    <p:extLst>
      <p:ext uri="{BB962C8B-B14F-4D97-AF65-F5344CB8AC3E}">
        <p14:creationId xmlns:p14="http://schemas.microsoft.com/office/powerpoint/2010/main" val="384840163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1" y="423748"/>
            <a:ext cx="21945602" cy="2286000"/>
          </a:xfrm>
        </p:spPr>
        <p:txBody>
          <a:bodyPr/>
          <a:lstStyle/>
          <a:p>
            <a:r>
              <a:rPr lang="en-US" dirty="0">
                <a:solidFill>
                  <a:srgbClr val="0EB1A4"/>
                </a:solidFill>
              </a:rPr>
              <a:t>Key Data Source: WNC Health Network</a:t>
            </a:r>
          </a:p>
        </p:txBody>
      </p:sp>
      <p:pic>
        <p:nvPicPr>
          <p:cNvPr id="2" name="Image" descr="Image">
            <a:extLst>
              <a:ext uri="{FF2B5EF4-FFF2-40B4-BE49-F238E27FC236}">
                <a16:creationId xmlns:a16="http://schemas.microsoft.com/office/drawing/2014/main" id="{0913C201-D59E-BE41-0E6B-CD2A3983E56A}"/>
              </a:ext>
            </a:extLst>
          </p:cNvPr>
          <p:cNvPicPr>
            <a:picLocks noChangeAspect="1"/>
          </p:cNvPicPr>
          <p:nvPr/>
        </p:nvPicPr>
        <p:blipFill>
          <a:blip r:embed="rId2"/>
          <a:stretch>
            <a:fillRect/>
          </a:stretch>
        </p:blipFill>
        <p:spPr>
          <a:xfrm>
            <a:off x="22825838" y="12489940"/>
            <a:ext cx="1219792" cy="1056456"/>
          </a:xfrm>
          <a:prstGeom prst="rect">
            <a:avLst/>
          </a:prstGeom>
          <a:ln w="12700">
            <a:miter lim="400000"/>
          </a:ln>
        </p:spPr>
      </p:pic>
      <p:sp>
        <p:nvSpPr>
          <p:cNvPr id="17" name="Content Placeholder 2">
            <a:extLst>
              <a:ext uri="{FF2B5EF4-FFF2-40B4-BE49-F238E27FC236}">
                <a16:creationId xmlns:a16="http://schemas.microsoft.com/office/drawing/2014/main" id="{732C85D6-C6D0-79AC-EC34-709F27020749}"/>
              </a:ext>
            </a:extLst>
          </p:cNvPr>
          <p:cNvSpPr>
            <a:spLocks noGrp="1"/>
          </p:cNvSpPr>
          <p:nvPr>
            <p:ph idx="1"/>
          </p:nvPr>
        </p:nvSpPr>
        <p:spPr>
          <a:xfrm>
            <a:off x="1219200" y="2147777"/>
            <a:ext cx="20301098" cy="9714026"/>
          </a:xfrm>
          <a:noFill/>
        </p:spPr>
        <p:txBody>
          <a:bodyPr numCol="1">
            <a:normAutofit lnSpcReduction="10000"/>
          </a:bodyPr>
          <a:lstStyle/>
          <a:p>
            <a:pPr algn="just"/>
            <a:r>
              <a:rPr lang="en-US" dirty="0">
                <a:solidFill>
                  <a:schemeClr val="bg2">
                    <a:lumMod val="50000"/>
                  </a:schemeClr>
                </a:solidFill>
                <a:latin typeface="+mn-lt"/>
                <a:hlinkClick r:id="rId3"/>
              </a:rPr>
              <a:t>WNC Health Network </a:t>
            </a:r>
            <a:r>
              <a:rPr lang="en-US" dirty="0">
                <a:solidFill>
                  <a:schemeClr val="bg2">
                    <a:lumMod val="50000"/>
                  </a:schemeClr>
                </a:solidFill>
                <a:latin typeface="+mn-lt"/>
              </a:rPr>
              <a:t>collects and curates </a:t>
            </a:r>
            <a:r>
              <a:rPr lang="en-US" b="1" dirty="0">
                <a:solidFill>
                  <a:schemeClr val="bg2">
                    <a:lumMod val="50000"/>
                  </a:schemeClr>
                </a:solidFill>
                <a:latin typeface="+mn-lt"/>
              </a:rPr>
              <a:t>high-quality regional data </a:t>
            </a:r>
            <a:r>
              <a:rPr lang="en-US" dirty="0">
                <a:solidFill>
                  <a:schemeClr val="bg2">
                    <a:lumMod val="50000"/>
                  </a:schemeClr>
                </a:solidFill>
                <a:latin typeface="+mn-lt"/>
              </a:rPr>
              <a:t>to achieve its mission of supporting people and organizations to improve community health and well-being across WNC.</a:t>
            </a:r>
          </a:p>
          <a:p>
            <a:pPr algn="just"/>
            <a:r>
              <a:rPr lang="en-US" dirty="0">
                <a:solidFill>
                  <a:schemeClr val="bg2">
                    <a:lumMod val="50000"/>
                  </a:schemeClr>
                </a:solidFill>
                <a:latin typeface="+mn-lt"/>
              </a:rPr>
              <a:t>Since 2011, WNC Health Network has collected and provided foundational data for local and regional community health efforts, including:</a:t>
            </a:r>
          </a:p>
          <a:p>
            <a:pPr lvl="1" algn="just"/>
            <a:r>
              <a:rPr lang="en-US" sz="3600" u="sng" dirty="0">
                <a:solidFill>
                  <a:schemeClr val="bg2">
                    <a:lumMod val="50000"/>
                  </a:schemeClr>
                </a:solidFill>
                <a:latin typeface="+mn-lt"/>
              </a:rPr>
              <a:t>Primary Data:</a:t>
            </a:r>
            <a:r>
              <a:rPr lang="en-US" sz="3600" dirty="0">
                <a:solidFill>
                  <a:schemeClr val="bg2">
                    <a:lumMod val="50000"/>
                  </a:schemeClr>
                </a:solidFill>
                <a:latin typeface="+mn-lt"/>
              </a:rPr>
              <a:t> WNC Healthy Impact Community Health Survey and WNC Healthy Impact Key Informant Survey</a:t>
            </a:r>
          </a:p>
          <a:p>
            <a:pPr lvl="1" algn="just"/>
            <a:r>
              <a:rPr lang="en-US" sz="3600" u="sng" dirty="0">
                <a:solidFill>
                  <a:schemeClr val="bg2">
                    <a:lumMod val="50000"/>
                  </a:schemeClr>
                </a:solidFill>
                <a:latin typeface="+mn-lt"/>
              </a:rPr>
              <a:t>Secondary Data:</a:t>
            </a:r>
            <a:r>
              <a:rPr lang="en-US" sz="3600" dirty="0">
                <a:solidFill>
                  <a:schemeClr val="bg2">
                    <a:lumMod val="50000"/>
                  </a:schemeClr>
                </a:solidFill>
                <a:latin typeface="+mn-lt"/>
              </a:rPr>
              <a:t> Demographic, economic, and social characteristics of the region and morbidity and mortality data</a:t>
            </a:r>
          </a:p>
          <a:p>
            <a:pPr lvl="1" algn="just"/>
            <a:r>
              <a:rPr lang="en-US" sz="3600" dirty="0">
                <a:solidFill>
                  <a:schemeClr val="bg2">
                    <a:lumMod val="50000"/>
                  </a:schemeClr>
                </a:solidFill>
                <a:latin typeface="+mn-lt"/>
              </a:rPr>
              <a:t>Maps</a:t>
            </a:r>
          </a:p>
          <a:p>
            <a:pPr lvl="1" algn="just"/>
            <a:r>
              <a:rPr lang="en-US" sz="3600" dirty="0">
                <a:solidFill>
                  <a:schemeClr val="bg2">
                    <a:lumMod val="50000"/>
                  </a:schemeClr>
                </a:solidFill>
                <a:latin typeface="+mn-lt"/>
              </a:rPr>
              <a:t>2-1-1 Resource Lists</a:t>
            </a:r>
          </a:p>
          <a:p>
            <a:endParaRPr lang="en-US" dirty="0"/>
          </a:p>
        </p:txBody>
      </p:sp>
      <p:pic>
        <p:nvPicPr>
          <p:cNvPr id="18" name="Picture 17" descr="Logo&#10;&#10;Description automatically generated">
            <a:extLst>
              <a:ext uri="{FF2B5EF4-FFF2-40B4-BE49-F238E27FC236}">
                <a16:creationId xmlns:a16="http://schemas.microsoft.com/office/drawing/2014/main" id="{D319567C-720D-E4E1-7DEC-FD84379E9D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30260" y="9367311"/>
            <a:ext cx="12656616" cy="3122630"/>
          </a:xfrm>
          <a:prstGeom prst="rect">
            <a:avLst/>
          </a:prstGeom>
        </p:spPr>
      </p:pic>
    </p:spTree>
    <p:extLst>
      <p:ext uri="{BB962C8B-B14F-4D97-AF65-F5344CB8AC3E}">
        <p14:creationId xmlns:p14="http://schemas.microsoft.com/office/powerpoint/2010/main" val="27636354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A1069B-9B8A-36AB-D1F3-C81B520F6AB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9EBEE3E-DB7A-D2FC-95B0-8479F0C36A83}"/>
              </a:ext>
            </a:extLst>
          </p:cNvPr>
          <p:cNvSpPr>
            <a:spLocks noGrp="1"/>
          </p:cNvSpPr>
          <p:nvPr>
            <p:ph type="title"/>
          </p:nvPr>
        </p:nvSpPr>
        <p:spPr>
          <a:xfrm>
            <a:off x="1219201" y="423748"/>
            <a:ext cx="21945602" cy="2286000"/>
          </a:xfrm>
        </p:spPr>
        <p:txBody>
          <a:bodyPr/>
          <a:lstStyle/>
          <a:p>
            <a:r>
              <a:rPr lang="en-US" dirty="0">
                <a:solidFill>
                  <a:srgbClr val="0EB1A4"/>
                </a:solidFill>
              </a:rPr>
              <a:t>Key Data Source: WNC Health Network</a:t>
            </a:r>
          </a:p>
        </p:txBody>
      </p:sp>
      <p:pic>
        <p:nvPicPr>
          <p:cNvPr id="2" name="Image" descr="Image">
            <a:extLst>
              <a:ext uri="{FF2B5EF4-FFF2-40B4-BE49-F238E27FC236}">
                <a16:creationId xmlns:a16="http://schemas.microsoft.com/office/drawing/2014/main" id="{11DA4B85-7852-6608-07E2-CF3DD7CE5058}"/>
              </a:ext>
            </a:extLst>
          </p:cNvPr>
          <p:cNvPicPr>
            <a:picLocks noChangeAspect="1"/>
          </p:cNvPicPr>
          <p:nvPr/>
        </p:nvPicPr>
        <p:blipFill>
          <a:blip r:embed="rId2"/>
          <a:stretch>
            <a:fillRect/>
          </a:stretch>
        </p:blipFill>
        <p:spPr>
          <a:xfrm>
            <a:off x="22825838" y="12489940"/>
            <a:ext cx="1219792" cy="1056456"/>
          </a:xfrm>
          <a:prstGeom prst="rect">
            <a:avLst/>
          </a:prstGeom>
          <a:ln w="12700">
            <a:miter lim="400000"/>
          </a:ln>
        </p:spPr>
      </p:pic>
      <p:pic>
        <p:nvPicPr>
          <p:cNvPr id="12" name="Content Placeholder 11" descr="A screenshot of a computer&#10;&#10;Description automatically generated">
            <a:extLst>
              <a:ext uri="{FF2B5EF4-FFF2-40B4-BE49-F238E27FC236}">
                <a16:creationId xmlns:a16="http://schemas.microsoft.com/office/drawing/2014/main" id="{B6599CB8-2DDE-D09A-D4B6-10C1F843E20A}"/>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432910" y="2514600"/>
            <a:ext cx="13800648" cy="8686800"/>
          </a:xfrm>
          <a:ln>
            <a:solidFill>
              <a:schemeClr val="bg2">
                <a:lumMod val="50000"/>
              </a:schemeClr>
            </a:solidFill>
          </a:ln>
        </p:spPr>
      </p:pic>
      <p:sp>
        <p:nvSpPr>
          <p:cNvPr id="14" name="TextBox 13">
            <a:extLst>
              <a:ext uri="{FF2B5EF4-FFF2-40B4-BE49-F238E27FC236}">
                <a16:creationId xmlns:a16="http://schemas.microsoft.com/office/drawing/2014/main" id="{90998563-CB67-8E2B-6674-6F33E5D69136}"/>
              </a:ext>
            </a:extLst>
          </p:cNvPr>
          <p:cNvSpPr txBox="1"/>
          <p:nvPr/>
        </p:nvSpPr>
        <p:spPr>
          <a:xfrm>
            <a:off x="461068" y="1967052"/>
            <a:ext cx="7341812" cy="1024896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just"/>
            <a:r>
              <a:rPr lang="en-US" sz="4400" dirty="0">
                <a:solidFill>
                  <a:schemeClr val="bg2">
                    <a:lumMod val="50000"/>
                  </a:schemeClr>
                </a:solidFill>
              </a:rPr>
              <a:t>The WNC Health Network site provides a wealth of information on the unique challenges facing WNC, including:</a:t>
            </a:r>
          </a:p>
          <a:p>
            <a:pPr algn="l"/>
            <a:endParaRPr lang="en-US" sz="4400" dirty="0">
              <a:solidFill>
                <a:schemeClr val="bg2">
                  <a:lumMod val="50000"/>
                </a:schemeClr>
              </a:solidFill>
            </a:endParaRPr>
          </a:p>
          <a:p>
            <a:pPr marL="571500" indent="-571500" algn="l">
              <a:buFont typeface="Arial" panose="020B0604020202020204" pitchFamily="34" charset="0"/>
              <a:buChar char="•"/>
            </a:pPr>
            <a:r>
              <a:rPr lang="en-US" sz="4400" dirty="0">
                <a:solidFill>
                  <a:schemeClr val="bg2">
                    <a:lumMod val="50000"/>
                  </a:schemeClr>
                </a:solidFill>
              </a:rPr>
              <a:t>Data stories on key health issues</a:t>
            </a:r>
          </a:p>
          <a:p>
            <a:pPr algn="l"/>
            <a:endParaRPr lang="en-US" sz="4400" dirty="0">
              <a:solidFill>
                <a:schemeClr val="bg2">
                  <a:lumMod val="50000"/>
                </a:schemeClr>
              </a:solidFill>
            </a:endParaRPr>
          </a:p>
          <a:p>
            <a:pPr marL="571500" indent="-571500" algn="l">
              <a:buFont typeface="Arial" panose="020B0604020202020204" pitchFamily="34" charset="0"/>
              <a:buChar char="•"/>
            </a:pPr>
            <a:r>
              <a:rPr lang="en-US" sz="4400" dirty="0">
                <a:solidFill>
                  <a:schemeClr val="bg2">
                    <a:lumMod val="50000"/>
                  </a:schemeClr>
                </a:solidFill>
              </a:rPr>
              <a:t>Access to the publicly available WNC Dataset (in Excel workbook format), for researching 279 indicators across the 18-county region</a:t>
            </a:r>
          </a:p>
        </p:txBody>
      </p:sp>
    </p:spTree>
    <p:extLst>
      <p:ext uri="{BB962C8B-B14F-4D97-AF65-F5344CB8AC3E}">
        <p14:creationId xmlns:p14="http://schemas.microsoft.com/office/powerpoint/2010/main" val="315485497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68E2B9-030A-B8CA-00F1-8A36F873ED6D}"/>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5346713-B7A8-43F2-8A19-7D680729EE0F}"/>
              </a:ext>
            </a:extLst>
          </p:cNvPr>
          <p:cNvSpPr>
            <a:spLocks noGrp="1"/>
          </p:cNvSpPr>
          <p:nvPr>
            <p:ph type="title"/>
          </p:nvPr>
        </p:nvSpPr>
        <p:spPr>
          <a:xfrm>
            <a:off x="1219201" y="423748"/>
            <a:ext cx="21945602" cy="2286000"/>
          </a:xfrm>
        </p:spPr>
        <p:txBody>
          <a:bodyPr/>
          <a:lstStyle/>
          <a:p>
            <a:r>
              <a:rPr lang="en-US" dirty="0">
                <a:solidFill>
                  <a:srgbClr val="0EB1A4"/>
                </a:solidFill>
              </a:rPr>
              <a:t>Key Data Source: WNC Health Network</a:t>
            </a:r>
          </a:p>
        </p:txBody>
      </p:sp>
      <p:pic>
        <p:nvPicPr>
          <p:cNvPr id="2" name="Image" descr="Image">
            <a:extLst>
              <a:ext uri="{FF2B5EF4-FFF2-40B4-BE49-F238E27FC236}">
                <a16:creationId xmlns:a16="http://schemas.microsoft.com/office/drawing/2014/main" id="{879EFAB5-6A62-5A05-D6E4-2BDD34E5122A}"/>
              </a:ext>
            </a:extLst>
          </p:cNvPr>
          <p:cNvPicPr>
            <a:picLocks noChangeAspect="1"/>
          </p:cNvPicPr>
          <p:nvPr/>
        </p:nvPicPr>
        <p:blipFill>
          <a:blip r:embed="rId2"/>
          <a:stretch>
            <a:fillRect/>
          </a:stretch>
        </p:blipFill>
        <p:spPr>
          <a:xfrm>
            <a:off x="22825838" y="12489940"/>
            <a:ext cx="1219792" cy="1056456"/>
          </a:xfrm>
          <a:prstGeom prst="rect">
            <a:avLst/>
          </a:prstGeom>
          <a:ln w="12700">
            <a:miter lim="400000"/>
          </a:ln>
        </p:spPr>
      </p:pic>
      <p:pic>
        <p:nvPicPr>
          <p:cNvPr id="7" name="Content Placeholder 6" descr="A screenshot of a data workbook&#10;&#10;Description automatically generated">
            <a:extLst>
              <a:ext uri="{FF2B5EF4-FFF2-40B4-BE49-F238E27FC236}">
                <a16:creationId xmlns:a16="http://schemas.microsoft.com/office/drawing/2014/main" id="{EAB55500-0423-2FFC-796B-3C8E862A7E57}"/>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43201" y="1767363"/>
            <a:ext cx="17872534" cy="11250806"/>
          </a:xfrm>
          <a:ln>
            <a:solidFill>
              <a:schemeClr val="bg2">
                <a:lumMod val="50000"/>
              </a:schemeClr>
            </a:solidFill>
          </a:ln>
        </p:spPr>
      </p:pic>
    </p:spTree>
    <p:extLst>
      <p:ext uri="{BB962C8B-B14F-4D97-AF65-F5344CB8AC3E}">
        <p14:creationId xmlns:p14="http://schemas.microsoft.com/office/powerpoint/2010/main" val="184848989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FECA10-CD71-1803-20DA-C0E315525B2F}"/>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6C5D197-A75E-0E7E-4BE3-6D1E85817436}"/>
              </a:ext>
            </a:extLst>
          </p:cNvPr>
          <p:cNvSpPr>
            <a:spLocks noGrp="1"/>
          </p:cNvSpPr>
          <p:nvPr>
            <p:ph type="title"/>
          </p:nvPr>
        </p:nvSpPr>
        <p:spPr>
          <a:xfrm>
            <a:off x="1219201" y="423748"/>
            <a:ext cx="21945602" cy="2286000"/>
          </a:xfrm>
        </p:spPr>
        <p:txBody>
          <a:bodyPr/>
          <a:lstStyle/>
          <a:p>
            <a:r>
              <a:rPr lang="en-US" dirty="0">
                <a:solidFill>
                  <a:srgbClr val="0EB1A4"/>
                </a:solidFill>
              </a:rPr>
              <a:t>Key Data Source: WNC Health Network</a:t>
            </a:r>
          </a:p>
        </p:txBody>
      </p:sp>
      <p:pic>
        <p:nvPicPr>
          <p:cNvPr id="2" name="Image" descr="Image">
            <a:extLst>
              <a:ext uri="{FF2B5EF4-FFF2-40B4-BE49-F238E27FC236}">
                <a16:creationId xmlns:a16="http://schemas.microsoft.com/office/drawing/2014/main" id="{8B5C3822-1825-A7D1-71B4-8EF668372CEB}"/>
              </a:ext>
            </a:extLst>
          </p:cNvPr>
          <p:cNvPicPr>
            <a:picLocks noChangeAspect="1"/>
          </p:cNvPicPr>
          <p:nvPr/>
        </p:nvPicPr>
        <p:blipFill>
          <a:blip r:embed="rId2"/>
          <a:stretch>
            <a:fillRect/>
          </a:stretch>
        </p:blipFill>
        <p:spPr>
          <a:xfrm>
            <a:off x="22825838" y="12489940"/>
            <a:ext cx="1219792" cy="1056456"/>
          </a:xfrm>
          <a:prstGeom prst="rect">
            <a:avLst/>
          </a:prstGeom>
          <a:ln w="12700">
            <a:miter lim="400000"/>
          </a:ln>
        </p:spPr>
      </p:pic>
      <p:sp>
        <p:nvSpPr>
          <p:cNvPr id="14" name="TextBox 13">
            <a:extLst>
              <a:ext uri="{FF2B5EF4-FFF2-40B4-BE49-F238E27FC236}">
                <a16:creationId xmlns:a16="http://schemas.microsoft.com/office/drawing/2014/main" id="{08E126EE-1D62-2866-85EE-DB2CDA05B514}"/>
              </a:ext>
            </a:extLst>
          </p:cNvPr>
          <p:cNvSpPr txBox="1"/>
          <p:nvPr/>
        </p:nvSpPr>
        <p:spPr>
          <a:xfrm>
            <a:off x="1219201" y="11196980"/>
            <a:ext cx="22326602" cy="1446550"/>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sz="4400" dirty="0">
                <a:solidFill>
                  <a:schemeClr val="bg2">
                    <a:lumMod val="50000"/>
                  </a:schemeClr>
                </a:solidFill>
              </a:rPr>
              <a:t>Many key indicators offer data over a ten-year period, allowing users to calculate increases/decreases.</a:t>
            </a:r>
          </a:p>
        </p:txBody>
      </p:sp>
      <p:pic>
        <p:nvPicPr>
          <p:cNvPr id="7" name="Content Placeholder 6" descr="A screenshot of a spreadsheet&#10;&#10;Description automatically generated">
            <a:extLst>
              <a:ext uri="{FF2B5EF4-FFF2-40B4-BE49-F238E27FC236}">
                <a16:creationId xmlns:a16="http://schemas.microsoft.com/office/drawing/2014/main" id="{443994DA-4F1A-8679-001C-40FBFD2B32E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902934" y="1795746"/>
            <a:ext cx="17533104" cy="8686800"/>
          </a:xfrm>
          <a:ln>
            <a:solidFill>
              <a:schemeClr val="bg2">
                <a:lumMod val="50000"/>
              </a:schemeClr>
            </a:solidFill>
          </a:ln>
        </p:spPr>
      </p:pic>
    </p:spTree>
    <p:extLst>
      <p:ext uri="{BB962C8B-B14F-4D97-AF65-F5344CB8AC3E}">
        <p14:creationId xmlns:p14="http://schemas.microsoft.com/office/powerpoint/2010/main" val="27687376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4818" y="1291863"/>
            <a:ext cx="21444939" cy="1439462"/>
          </a:xfrm>
        </p:spPr>
        <p:txBody>
          <a:bodyPr>
            <a:noAutofit/>
          </a:bodyPr>
          <a:lstStyle/>
          <a:p>
            <a:r>
              <a:rPr lang="en-US" dirty="0">
                <a:solidFill>
                  <a:srgbClr val="0EB1A4"/>
                </a:solidFill>
              </a:rPr>
              <a:t>Don’t forget: Utilize Community Health Needs Assessments for more local level data</a:t>
            </a:r>
          </a:p>
        </p:txBody>
      </p:sp>
      <p:pic>
        <p:nvPicPr>
          <p:cNvPr id="2" name="Picture 2" descr="Definitions of community engagement | Sustaining Community">
            <a:extLst>
              <a:ext uri="{FF2B5EF4-FFF2-40B4-BE49-F238E27FC236}">
                <a16:creationId xmlns:a16="http://schemas.microsoft.com/office/drawing/2014/main" id="{6D14F8E8-E35A-DE20-BC62-BBD728AA6652}"/>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1219201" y="5049077"/>
            <a:ext cx="9425990" cy="6244718"/>
          </a:xfrm>
          <a:prstGeom prst="rect">
            <a:avLst/>
          </a:prstGeom>
          <a:solidFill>
            <a:srgbClr val="FFFFFF"/>
          </a:solidFill>
        </p:spPr>
      </p:pic>
      <p:sp>
        <p:nvSpPr>
          <p:cNvPr id="4" name="Content Placeholder 3">
            <a:extLst>
              <a:ext uri="{FF2B5EF4-FFF2-40B4-BE49-F238E27FC236}">
                <a16:creationId xmlns:a16="http://schemas.microsoft.com/office/drawing/2014/main" id="{808F4AF1-8292-1B37-F1C5-0AFAC2406035}"/>
              </a:ext>
            </a:extLst>
          </p:cNvPr>
          <p:cNvSpPr txBox="1">
            <a:spLocks/>
          </p:cNvSpPr>
          <p:nvPr/>
        </p:nvSpPr>
        <p:spPr>
          <a:xfrm>
            <a:off x="11483163" y="4210130"/>
            <a:ext cx="9590568" cy="7896386"/>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None/>
            </a:pPr>
            <a:r>
              <a:rPr lang="en-US" sz="5600" dirty="0">
                <a:solidFill>
                  <a:schemeClr val="tx1">
                    <a:lumMod val="50000"/>
                  </a:schemeClr>
                </a:solidFill>
              </a:rPr>
              <a:t>A strong Need section for any grant proposal should include a discussion of </a:t>
            </a:r>
            <a:r>
              <a:rPr lang="en-US" sz="5600" b="1" dirty="0">
                <a:solidFill>
                  <a:schemeClr val="tx1">
                    <a:lumMod val="50000"/>
                  </a:schemeClr>
                </a:solidFill>
              </a:rPr>
              <a:t>how the target population has been engaged </a:t>
            </a:r>
            <a:r>
              <a:rPr lang="en-US" sz="5600" dirty="0">
                <a:solidFill>
                  <a:schemeClr val="tx1">
                    <a:lumMod val="50000"/>
                  </a:schemeClr>
                </a:solidFill>
              </a:rPr>
              <a:t>in the determination of need/ development of the project. CHNAs are a good place to start.</a:t>
            </a:r>
          </a:p>
        </p:txBody>
      </p:sp>
      <p:pic>
        <p:nvPicPr>
          <p:cNvPr id="6" name="Image" descr="Image">
            <a:extLst>
              <a:ext uri="{FF2B5EF4-FFF2-40B4-BE49-F238E27FC236}">
                <a16:creationId xmlns:a16="http://schemas.microsoft.com/office/drawing/2014/main" id="{7619AF47-2F05-A2EE-BE7E-1287E360A9F5}"/>
              </a:ext>
            </a:extLst>
          </p:cNvPr>
          <p:cNvPicPr>
            <a:picLocks noChangeAspect="1"/>
          </p:cNvPicPr>
          <p:nvPr/>
        </p:nvPicPr>
        <p:blipFill>
          <a:blip r:embed="rId3"/>
          <a:stretch>
            <a:fillRect/>
          </a:stretch>
        </p:blipFill>
        <p:spPr>
          <a:xfrm>
            <a:off x="22825838" y="12489940"/>
            <a:ext cx="1219792" cy="1056456"/>
          </a:xfrm>
          <a:prstGeom prst="rect">
            <a:avLst/>
          </a:prstGeom>
          <a:ln w="12700">
            <a:miter lim="400000"/>
          </a:ln>
        </p:spPr>
      </p:pic>
    </p:spTree>
    <p:extLst>
      <p:ext uri="{BB962C8B-B14F-4D97-AF65-F5344CB8AC3E}">
        <p14:creationId xmlns:p14="http://schemas.microsoft.com/office/powerpoint/2010/main" val="302647469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74818" y="1291863"/>
            <a:ext cx="17193336" cy="1439462"/>
          </a:xfrm>
        </p:spPr>
        <p:txBody>
          <a:bodyPr>
            <a:noAutofit/>
          </a:bodyPr>
          <a:lstStyle/>
          <a:p>
            <a:r>
              <a:rPr lang="en-US" dirty="0">
                <a:solidFill>
                  <a:srgbClr val="0EB1A4"/>
                </a:solidFill>
              </a:rPr>
              <a:t>What to Look for in CHNAs</a:t>
            </a:r>
          </a:p>
        </p:txBody>
      </p:sp>
      <p:sp>
        <p:nvSpPr>
          <p:cNvPr id="2" name="Content Placeholder 2">
            <a:extLst>
              <a:ext uri="{FF2B5EF4-FFF2-40B4-BE49-F238E27FC236}">
                <a16:creationId xmlns:a16="http://schemas.microsoft.com/office/drawing/2014/main" id="{94E86642-6A2F-3B31-7F51-95CA7A7BF177}"/>
              </a:ext>
            </a:extLst>
          </p:cNvPr>
          <p:cNvSpPr>
            <a:spLocks noGrp="1"/>
          </p:cNvSpPr>
          <p:nvPr>
            <p:ph sz="half" idx="1"/>
          </p:nvPr>
        </p:nvSpPr>
        <p:spPr>
          <a:xfrm>
            <a:off x="904530" y="2878767"/>
            <a:ext cx="19984915" cy="3373177"/>
          </a:xfrm>
        </p:spPr>
        <p:txBody>
          <a:bodyPr numCol="1">
            <a:noAutofit/>
          </a:bodyPr>
          <a:lstStyle/>
          <a:p>
            <a:pPr marL="0" indent="0">
              <a:buNone/>
            </a:pPr>
            <a:endParaRPr lang="en-US" dirty="0">
              <a:solidFill>
                <a:schemeClr val="bg2">
                  <a:lumMod val="50000"/>
                </a:schemeClr>
              </a:solidFill>
            </a:endParaRPr>
          </a:p>
          <a:p>
            <a:pPr marL="0" indent="0">
              <a:buNone/>
            </a:pPr>
            <a:endParaRPr lang="en-US" dirty="0"/>
          </a:p>
        </p:txBody>
      </p:sp>
      <p:sp>
        <p:nvSpPr>
          <p:cNvPr id="4" name="Content Placeholder 3">
            <a:extLst>
              <a:ext uri="{FF2B5EF4-FFF2-40B4-BE49-F238E27FC236}">
                <a16:creationId xmlns:a16="http://schemas.microsoft.com/office/drawing/2014/main" id="{ED700C64-7547-9CC9-FAE6-D939F1923B6A}"/>
              </a:ext>
            </a:extLst>
          </p:cNvPr>
          <p:cNvSpPr txBox="1">
            <a:spLocks/>
          </p:cNvSpPr>
          <p:nvPr/>
        </p:nvSpPr>
        <p:spPr>
          <a:xfrm>
            <a:off x="904530" y="2731325"/>
            <a:ext cx="21274986" cy="8105907"/>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en-US" sz="4800" dirty="0">
                <a:solidFill>
                  <a:schemeClr val="bg2">
                    <a:lumMod val="50000"/>
                  </a:schemeClr>
                </a:solidFill>
              </a:rPr>
              <a:t>What are the top needs and/or priorities identified by the community?</a:t>
            </a:r>
          </a:p>
          <a:p>
            <a:pPr marL="0" indent="0">
              <a:buNone/>
            </a:pPr>
            <a:endParaRPr lang="en-US" sz="4800" dirty="0">
              <a:solidFill>
                <a:schemeClr val="bg2">
                  <a:lumMod val="50000"/>
                </a:schemeClr>
              </a:solidFill>
            </a:endParaRPr>
          </a:p>
          <a:p>
            <a:r>
              <a:rPr lang="en-US" sz="4800" dirty="0">
                <a:solidFill>
                  <a:schemeClr val="bg2">
                    <a:lumMod val="50000"/>
                  </a:schemeClr>
                </a:solidFill>
              </a:rPr>
              <a:t>How many community members participated in surveys, focus groups, and/or townhall meetings to provide feedback, and how diverse was the representation?</a:t>
            </a:r>
          </a:p>
          <a:p>
            <a:pPr marL="0" indent="0">
              <a:buNone/>
            </a:pPr>
            <a:endParaRPr lang="en-US" sz="4800" dirty="0">
              <a:solidFill>
                <a:schemeClr val="bg2">
                  <a:lumMod val="50000"/>
                </a:schemeClr>
              </a:solidFill>
            </a:endParaRPr>
          </a:p>
          <a:p>
            <a:r>
              <a:rPr lang="en-US" sz="4800" dirty="0">
                <a:solidFill>
                  <a:schemeClr val="bg2">
                    <a:lumMod val="50000"/>
                  </a:schemeClr>
                </a:solidFill>
              </a:rPr>
              <a:t>What historical or cultural influences factor into the challenges facing the community?</a:t>
            </a:r>
          </a:p>
          <a:p>
            <a:endParaRPr lang="en-US" sz="4800" dirty="0"/>
          </a:p>
        </p:txBody>
      </p:sp>
      <p:pic>
        <p:nvPicPr>
          <p:cNvPr id="6" name="Image" descr="Image">
            <a:extLst>
              <a:ext uri="{FF2B5EF4-FFF2-40B4-BE49-F238E27FC236}">
                <a16:creationId xmlns:a16="http://schemas.microsoft.com/office/drawing/2014/main" id="{7F52EE72-2D75-4EC3-AC46-0AFD0E2218CA}"/>
              </a:ext>
            </a:extLst>
          </p:cNvPr>
          <p:cNvPicPr>
            <a:picLocks noChangeAspect="1"/>
          </p:cNvPicPr>
          <p:nvPr/>
        </p:nvPicPr>
        <p:blipFill>
          <a:blip r:embed="rId2"/>
          <a:stretch>
            <a:fillRect/>
          </a:stretch>
        </p:blipFill>
        <p:spPr>
          <a:xfrm>
            <a:off x="22825838" y="12489940"/>
            <a:ext cx="1219792" cy="1056456"/>
          </a:xfrm>
          <a:prstGeom prst="rect">
            <a:avLst/>
          </a:prstGeom>
          <a:ln w="12700">
            <a:miter lim="400000"/>
          </a:ln>
        </p:spPr>
      </p:pic>
    </p:spTree>
    <p:extLst>
      <p:ext uri="{BB962C8B-B14F-4D97-AF65-F5344CB8AC3E}">
        <p14:creationId xmlns:p14="http://schemas.microsoft.com/office/powerpoint/2010/main" val="40896965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8199D8-87F5-658E-428C-8FB1A0680E7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A9F23E3-360E-B542-DE8A-CCFA3FC62416}"/>
              </a:ext>
            </a:extLst>
          </p:cNvPr>
          <p:cNvSpPr>
            <a:spLocks noGrp="1"/>
          </p:cNvSpPr>
          <p:nvPr>
            <p:ph type="title"/>
          </p:nvPr>
        </p:nvSpPr>
        <p:spPr>
          <a:xfrm>
            <a:off x="425302" y="354149"/>
            <a:ext cx="23131349" cy="1505304"/>
          </a:xfrm>
        </p:spPr>
        <p:txBody>
          <a:bodyPr>
            <a:noAutofit/>
          </a:bodyPr>
          <a:lstStyle/>
          <a:p>
            <a:r>
              <a:rPr lang="en-US" sz="6600" dirty="0">
                <a:solidFill>
                  <a:srgbClr val="0EB1A4"/>
                </a:solidFill>
              </a:rPr>
              <a:t>Sources for information on Appalachian culture and best practices for working with Appalachian populations</a:t>
            </a:r>
            <a:br>
              <a:rPr lang="en-US" sz="6600" dirty="0">
                <a:solidFill>
                  <a:srgbClr val="0EB1A4"/>
                </a:solidFill>
              </a:rPr>
            </a:br>
            <a:r>
              <a:rPr lang="en-US" sz="6600" dirty="0">
                <a:solidFill>
                  <a:srgbClr val="0EB1A4"/>
                </a:solidFill>
              </a:rPr>
              <a:t>(links embedded)</a:t>
            </a:r>
            <a:br>
              <a:rPr lang="en-US" dirty="0">
                <a:solidFill>
                  <a:srgbClr val="0EB1A4"/>
                </a:solidFill>
              </a:rPr>
            </a:br>
            <a:br>
              <a:rPr lang="en-US" dirty="0">
                <a:solidFill>
                  <a:srgbClr val="0EB1A4"/>
                </a:solidFill>
              </a:rPr>
            </a:br>
            <a:br>
              <a:rPr lang="en-US" dirty="0">
                <a:solidFill>
                  <a:srgbClr val="0EB1A4"/>
                </a:solidFill>
              </a:rPr>
            </a:br>
            <a:br>
              <a:rPr lang="en-US" sz="4800" b="0" dirty="0">
                <a:solidFill>
                  <a:schemeClr val="bg2">
                    <a:lumMod val="50000"/>
                  </a:schemeClr>
                </a:solidFill>
                <a:latin typeface="+mn-lt"/>
              </a:rPr>
            </a:br>
            <a:br>
              <a:rPr lang="en-US" dirty="0">
                <a:solidFill>
                  <a:srgbClr val="0EB1A4"/>
                </a:solidFill>
              </a:rPr>
            </a:br>
            <a:br>
              <a:rPr lang="en-US" dirty="0">
                <a:solidFill>
                  <a:srgbClr val="0EB1A4"/>
                </a:solidFill>
              </a:rPr>
            </a:br>
            <a:endParaRPr lang="en-US" dirty="0">
              <a:solidFill>
                <a:srgbClr val="0EB1A4"/>
              </a:solidFill>
            </a:endParaRPr>
          </a:p>
        </p:txBody>
      </p:sp>
      <p:sp>
        <p:nvSpPr>
          <p:cNvPr id="7" name="Content Placeholder 6">
            <a:extLst>
              <a:ext uri="{FF2B5EF4-FFF2-40B4-BE49-F238E27FC236}">
                <a16:creationId xmlns:a16="http://schemas.microsoft.com/office/drawing/2014/main" id="{B2F88846-D910-2450-E6BC-AF15171DEE37}"/>
              </a:ext>
            </a:extLst>
          </p:cNvPr>
          <p:cNvSpPr>
            <a:spLocks noGrp="1"/>
          </p:cNvSpPr>
          <p:nvPr>
            <p:ph idx="1"/>
          </p:nvPr>
        </p:nvSpPr>
        <p:spPr>
          <a:xfrm>
            <a:off x="1219199" y="3615070"/>
            <a:ext cx="12794513" cy="8874870"/>
          </a:xfrm>
        </p:spPr>
        <p:txBody>
          <a:bodyPr numCol="1">
            <a:normAutofit/>
          </a:bodyPr>
          <a:lstStyle/>
          <a:p>
            <a:r>
              <a:rPr lang="en-US" sz="4000" dirty="0">
                <a:solidFill>
                  <a:schemeClr val="bg2">
                    <a:lumMod val="50000"/>
                  </a:schemeClr>
                </a:solidFill>
                <a:latin typeface="+mn-lt"/>
                <a:hlinkClick r:id="rId2"/>
              </a:rPr>
              <a:t>Working with Appalachian Patients. </a:t>
            </a:r>
            <a:r>
              <a:rPr lang="en-US" sz="4000" i="1" dirty="0">
                <a:solidFill>
                  <a:schemeClr val="bg2">
                    <a:lumMod val="50000"/>
                  </a:schemeClr>
                </a:solidFill>
                <a:latin typeface="+mn-lt"/>
                <a:hlinkClick r:id="rId2"/>
              </a:rPr>
              <a:t>American Psychiatric Association.</a:t>
            </a:r>
            <a:endParaRPr lang="en-US" sz="4000" i="1" dirty="0">
              <a:solidFill>
                <a:schemeClr val="bg2">
                  <a:lumMod val="50000"/>
                </a:schemeClr>
              </a:solidFill>
              <a:latin typeface="+mn-lt"/>
            </a:endParaRPr>
          </a:p>
          <a:p>
            <a:r>
              <a:rPr lang="en-US" sz="4000" dirty="0">
                <a:latin typeface="+mn-lt"/>
                <a:hlinkClick r:id="rId3"/>
              </a:rPr>
              <a:t>Appalachian Regional Commission. An Analysis of Mental Health and Substance Abuse Disparities &amp; Access to Treatment Services in the Appalachian Region. Research, Evaluations, Maps, and Data</a:t>
            </a:r>
            <a:r>
              <a:rPr lang="en-US" sz="4000" dirty="0">
                <a:hlinkClick r:id="rId3"/>
              </a:rPr>
              <a:t>.</a:t>
            </a:r>
            <a:endParaRPr lang="en-US" sz="4000" dirty="0"/>
          </a:p>
          <a:p>
            <a:r>
              <a:rPr lang="en-US" sz="4000" dirty="0">
                <a:latin typeface="+mn-lt"/>
                <a:hlinkClick r:id="rId4"/>
              </a:rPr>
              <a:t>“You are not clean until you're not on anything”: Perceptions of medication-assisted treatment in rural Appalachia, International Journal of Drug Policy, Volume 85.</a:t>
            </a:r>
            <a:endParaRPr lang="en-US" sz="4000" i="1" dirty="0">
              <a:latin typeface="+mn-lt"/>
            </a:endParaRPr>
          </a:p>
        </p:txBody>
      </p:sp>
      <p:sp>
        <p:nvSpPr>
          <p:cNvPr id="4" name="Content Placeholder 3">
            <a:extLst>
              <a:ext uri="{FF2B5EF4-FFF2-40B4-BE49-F238E27FC236}">
                <a16:creationId xmlns:a16="http://schemas.microsoft.com/office/drawing/2014/main" id="{F2BB1B38-1764-6B98-A773-D648511502F2}"/>
              </a:ext>
            </a:extLst>
          </p:cNvPr>
          <p:cNvSpPr txBox="1">
            <a:spLocks/>
          </p:cNvSpPr>
          <p:nvPr/>
        </p:nvSpPr>
        <p:spPr>
          <a:xfrm>
            <a:off x="904530" y="2731325"/>
            <a:ext cx="21274986" cy="8105907"/>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endParaRPr lang="en-US" sz="4800" dirty="0"/>
          </a:p>
        </p:txBody>
      </p:sp>
      <p:pic>
        <p:nvPicPr>
          <p:cNvPr id="6" name="Image" descr="Image">
            <a:extLst>
              <a:ext uri="{FF2B5EF4-FFF2-40B4-BE49-F238E27FC236}">
                <a16:creationId xmlns:a16="http://schemas.microsoft.com/office/drawing/2014/main" id="{1488B9FB-2DC0-4EBD-EBC2-2E45BE2B85A8}"/>
              </a:ext>
            </a:extLst>
          </p:cNvPr>
          <p:cNvPicPr>
            <a:picLocks noChangeAspect="1"/>
          </p:cNvPicPr>
          <p:nvPr/>
        </p:nvPicPr>
        <p:blipFill>
          <a:blip r:embed="rId5"/>
          <a:stretch>
            <a:fillRect/>
          </a:stretch>
        </p:blipFill>
        <p:spPr>
          <a:xfrm>
            <a:off x="22825838" y="12489940"/>
            <a:ext cx="1219792" cy="1056456"/>
          </a:xfrm>
          <a:prstGeom prst="rect">
            <a:avLst/>
          </a:prstGeom>
          <a:ln w="12700">
            <a:miter lim="400000"/>
          </a:ln>
        </p:spPr>
      </p:pic>
      <p:pic>
        <p:nvPicPr>
          <p:cNvPr id="9" name="Picture 8" descr="A screenshot of a medical search&#10;&#10;AI-generated content may be incorrect.">
            <a:extLst>
              <a:ext uri="{FF2B5EF4-FFF2-40B4-BE49-F238E27FC236}">
                <a16:creationId xmlns:a16="http://schemas.microsoft.com/office/drawing/2014/main" id="{D5163537-F3AF-9F88-C677-E18C98ADFA7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721784" y="3211482"/>
            <a:ext cx="8834867" cy="4061188"/>
          </a:xfrm>
          <a:prstGeom prst="rect">
            <a:avLst/>
          </a:prstGeom>
        </p:spPr>
      </p:pic>
    </p:spTree>
    <p:extLst>
      <p:ext uri="{BB962C8B-B14F-4D97-AF65-F5344CB8AC3E}">
        <p14:creationId xmlns:p14="http://schemas.microsoft.com/office/powerpoint/2010/main" val="34010553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7A98CE-8FF0-607F-8EA9-D5E1187B4CA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E291350-E586-CDC5-F010-4D47B99BEAFC}"/>
              </a:ext>
            </a:extLst>
          </p:cNvPr>
          <p:cNvSpPr>
            <a:spLocks noGrp="1"/>
          </p:cNvSpPr>
          <p:nvPr>
            <p:ph type="title"/>
          </p:nvPr>
        </p:nvSpPr>
        <p:spPr>
          <a:xfrm>
            <a:off x="421186" y="169604"/>
            <a:ext cx="22404652" cy="1439462"/>
          </a:xfrm>
        </p:spPr>
        <p:txBody>
          <a:bodyPr>
            <a:noAutofit/>
          </a:bodyPr>
          <a:lstStyle/>
          <a:p>
            <a:r>
              <a:rPr lang="en-US" dirty="0">
                <a:solidFill>
                  <a:srgbClr val="0EB1A4"/>
                </a:solidFill>
              </a:rPr>
              <a:t>Sources for data on the impact of Hurricane Helene</a:t>
            </a:r>
          </a:p>
        </p:txBody>
      </p:sp>
      <p:sp>
        <p:nvSpPr>
          <p:cNvPr id="2" name="Content Placeholder 2">
            <a:extLst>
              <a:ext uri="{FF2B5EF4-FFF2-40B4-BE49-F238E27FC236}">
                <a16:creationId xmlns:a16="http://schemas.microsoft.com/office/drawing/2014/main" id="{2E9D2144-0661-855C-3895-85935856EFDB}"/>
              </a:ext>
            </a:extLst>
          </p:cNvPr>
          <p:cNvSpPr>
            <a:spLocks noGrp="1"/>
          </p:cNvSpPr>
          <p:nvPr>
            <p:ph sz="half" idx="1"/>
          </p:nvPr>
        </p:nvSpPr>
        <p:spPr>
          <a:xfrm>
            <a:off x="904530" y="2878767"/>
            <a:ext cx="19984915" cy="3373177"/>
          </a:xfrm>
        </p:spPr>
        <p:txBody>
          <a:bodyPr numCol="1">
            <a:noAutofit/>
          </a:bodyPr>
          <a:lstStyle/>
          <a:p>
            <a:pPr marL="0" indent="0">
              <a:buNone/>
            </a:pPr>
            <a:endParaRPr lang="en-US" dirty="0">
              <a:solidFill>
                <a:schemeClr val="bg2">
                  <a:lumMod val="50000"/>
                </a:schemeClr>
              </a:solidFill>
            </a:endParaRPr>
          </a:p>
          <a:p>
            <a:pPr marL="0" indent="0">
              <a:buNone/>
            </a:pPr>
            <a:endParaRPr lang="en-US" dirty="0"/>
          </a:p>
        </p:txBody>
      </p:sp>
      <p:sp>
        <p:nvSpPr>
          <p:cNvPr id="4" name="Content Placeholder 3">
            <a:extLst>
              <a:ext uri="{FF2B5EF4-FFF2-40B4-BE49-F238E27FC236}">
                <a16:creationId xmlns:a16="http://schemas.microsoft.com/office/drawing/2014/main" id="{204A9836-8560-9570-3C2C-FDCF5FD2A986}"/>
              </a:ext>
            </a:extLst>
          </p:cNvPr>
          <p:cNvSpPr txBox="1">
            <a:spLocks/>
          </p:cNvSpPr>
          <p:nvPr/>
        </p:nvSpPr>
        <p:spPr>
          <a:xfrm>
            <a:off x="904530" y="2731325"/>
            <a:ext cx="21274986" cy="8105907"/>
          </a:xfrm>
          <a:prstGeom prst="rect">
            <a:avLst/>
          </a:prstGeom>
        </p:spPr>
        <p:txBody>
          <a:bodyPr>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endParaRPr lang="en-US" sz="4800" dirty="0"/>
          </a:p>
        </p:txBody>
      </p:sp>
      <p:pic>
        <p:nvPicPr>
          <p:cNvPr id="6" name="Image" descr="Image">
            <a:extLst>
              <a:ext uri="{FF2B5EF4-FFF2-40B4-BE49-F238E27FC236}">
                <a16:creationId xmlns:a16="http://schemas.microsoft.com/office/drawing/2014/main" id="{351A08EE-F6C0-4B6E-1C02-286910B16EE0}"/>
              </a:ext>
            </a:extLst>
          </p:cNvPr>
          <p:cNvPicPr>
            <a:picLocks noChangeAspect="1"/>
          </p:cNvPicPr>
          <p:nvPr/>
        </p:nvPicPr>
        <p:blipFill>
          <a:blip r:embed="rId2"/>
          <a:stretch>
            <a:fillRect/>
          </a:stretch>
        </p:blipFill>
        <p:spPr>
          <a:xfrm>
            <a:off x="22825838" y="12489940"/>
            <a:ext cx="1219792" cy="1056456"/>
          </a:xfrm>
          <a:prstGeom prst="rect">
            <a:avLst/>
          </a:prstGeom>
          <a:ln w="12700">
            <a:miter lim="400000"/>
          </a:ln>
        </p:spPr>
      </p:pic>
      <p:pic>
        <p:nvPicPr>
          <p:cNvPr id="7" name="Picture 6" descr="A collage of images of people and debris&#10;&#10;AI-generated content may be incorrect.">
            <a:extLst>
              <a:ext uri="{FF2B5EF4-FFF2-40B4-BE49-F238E27FC236}">
                <a16:creationId xmlns:a16="http://schemas.microsoft.com/office/drawing/2014/main" id="{4B185037-83F3-F9F1-33B0-328CC01293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07070" y="2805440"/>
            <a:ext cx="7772400" cy="6893008"/>
          </a:xfrm>
          <a:prstGeom prst="rect">
            <a:avLst/>
          </a:prstGeom>
        </p:spPr>
      </p:pic>
      <p:sp>
        <p:nvSpPr>
          <p:cNvPr id="8" name="TextBox 7">
            <a:extLst>
              <a:ext uri="{FF2B5EF4-FFF2-40B4-BE49-F238E27FC236}">
                <a16:creationId xmlns:a16="http://schemas.microsoft.com/office/drawing/2014/main" id="{0ABE3E48-1F2B-10C3-1489-543654923E75}"/>
              </a:ext>
            </a:extLst>
          </p:cNvPr>
          <p:cNvSpPr txBox="1"/>
          <p:nvPr/>
        </p:nvSpPr>
        <p:spPr>
          <a:xfrm>
            <a:off x="421186" y="3904095"/>
            <a:ext cx="14545340" cy="484235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50800" tIns="50800" rIns="50800" bIns="50800" numCol="1" spcCol="38100" rtlCol="0" anchor="ctr">
            <a:spAutoFit/>
          </a:bodyPr>
          <a:lstStyle/>
          <a:p>
            <a:pPr marL="571500" marR="0" indent="-571500" algn="l" defTabSz="2438337" rtl="0" fontAlgn="auto" latinLnBrk="0" hangingPunct="0">
              <a:lnSpc>
                <a:spcPct val="100000"/>
              </a:lnSpc>
              <a:spcBef>
                <a:spcPts val="0"/>
              </a:spcBef>
              <a:spcAft>
                <a:spcPts val="0"/>
              </a:spcAft>
              <a:buClrTx/>
              <a:buSzTx/>
              <a:buFont typeface="Arial" panose="020B0604020202020204" pitchFamily="34" charset="0"/>
              <a:buChar char="•"/>
              <a:tabLst/>
            </a:pPr>
            <a:r>
              <a:rPr kumimoji="0" lang="en-US" sz="4400" b="0" i="0" u="none" strike="noStrike" cap="none" spc="0" normalizeH="0" baseline="0" dirty="0">
                <a:ln>
                  <a:noFill/>
                </a:ln>
                <a:solidFill>
                  <a:srgbClr val="5E5E5E"/>
                </a:solidFill>
                <a:effectLst/>
                <a:uFillTx/>
                <a:latin typeface="+mj-lt"/>
                <a:ea typeface="+mj-ea"/>
                <a:cs typeface="+mj-cs"/>
                <a:sym typeface="Helvetica Neue"/>
                <a:hlinkClick r:id="rId4"/>
              </a:rPr>
              <a:t>NC Office of State Management and Budget: Hurricane Helene Damage and Needs Assessment</a:t>
            </a:r>
            <a:endParaRPr kumimoji="0" lang="en-US" sz="4400" b="0" i="0" u="none" strike="noStrike" cap="none" spc="0" normalizeH="0" baseline="0" dirty="0">
              <a:ln>
                <a:noFill/>
              </a:ln>
              <a:solidFill>
                <a:srgbClr val="5E5E5E"/>
              </a:solidFill>
              <a:effectLst/>
              <a:uFillTx/>
              <a:latin typeface="+mj-lt"/>
              <a:ea typeface="+mj-ea"/>
              <a:cs typeface="+mj-cs"/>
              <a:sym typeface="Helvetica Neue"/>
            </a:endParaRPr>
          </a:p>
          <a:p>
            <a:pPr marL="571500" marR="0" indent="-571500" algn="l" defTabSz="2438337" rtl="0" fontAlgn="auto" latinLnBrk="0" hangingPunct="0">
              <a:lnSpc>
                <a:spcPct val="100000"/>
              </a:lnSpc>
              <a:spcBef>
                <a:spcPts val="0"/>
              </a:spcBef>
              <a:spcAft>
                <a:spcPts val="0"/>
              </a:spcAft>
              <a:buClrTx/>
              <a:buSzTx/>
              <a:buFont typeface="Arial" panose="020B0604020202020204" pitchFamily="34" charset="0"/>
              <a:buChar char="•"/>
              <a:tabLst/>
            </a:pPr>
            <a:endParaRPr kumimoji="0" lang="en-US" sz="4400" b="0" i="0" u="none" strike="noStrike" cap="none" spc="0" normalizeH="0" baseline="0" dirty="0">
              <a:ln>
                <a:noFill/>
              </a:ln>
              <a:solidFill>
                <a:srgbClr val="5E5E5E"/>
              </a:solidFill>
              <a:effectLst/>
              <a:uFillTx/>
              <a:latin typeface="+mj-lt"/>
              <a:ea typeface="+mj-ea"/>
              <a:cs typeface="+mj-cs"/>
              <a:sym typeface="Helvetica Neue"/>
            </a:endParaRPr>
          </a:p>
          <a:p>
            <a:pPr marL="571500" marR="0" indent="-571500" algn="l" defTabSz="2438337" rtl="0" fontAlgn="auto" latinLnBrk="0" hangingPunct="0">
              <a:lnSpc>
                <a:spcPct val="100000"/>
              </a:lnSpc>
              <a:spcBef>
                <a:spcPts val="0"/>
              </a:spcBef>
              <a:spcAft>
                <a:spcPts val="0"/>
              </a:spcAft>
              <a:buClrTx/>
              <a:buSzTx/>
              <a:buFont typeface="Arial" panose="020B0604020202020204" pitchFamily="34" charset="0"/>
              <a:buChar char="•"/>
              <a:tabLst/>
            </a:pPr>
            <a:r>
              <a:rPr lang="en-US" sz="4400" dirty="0">
                <a:hlinkClick r:id="rId5"/>
              </a:rPr>
              <a:t>NC Department of Commerce: </a:t>
            </a:r>
            <a:r>
              <a:rPr kumimoji="0" lang="en-US" sz="4400" b="0" i="0" u="none" strike="noStrike" cap="none" spc="0" normalizeH="0" baseline="0" dirty="0">
                <a:ln>
                  <a:noFill/>
                </a:ln>
                <a:solidFill>
                  <a:srgbClr val="5E5E5E"/>
                </a:solidFill>
                <a:effectLst/>
                <a:uFillTx/>
                <a:sym typeface="Helvetica Neue"/>
                <a:hlinkClick r:id="rId5"/>
              </a:rPr>
              <a:t>Labor Market Impacts of Hurricane Helene: Early Insights from Western North Carolina</a:t>
            </a:r>
            <a:endParaRPr kumimoji="0" lang="en-US" sz="4400" b="0" i="0" u="none" strike="noStrike" cap="none" spc="0" normalizeH="0" baseline="0" dirty="0">
              <a:ln>
                <a:noFill/>
              </a:ln>
              <a:solidFill>
                <a:srgbClr val="5E5E5E"/>
              </a:solidFill>
              <a:effectLst/>
              <a:uFillTx/>
              <a:latin typeface="+mj-lt"/>
              <a:ea typeface="+mj-ea"/>
              <a:cs typeface="+mj-cs"/>
              <a:sym typeface="Helvetica Neue"/>
            </a:endParaRPr>
          </a:p>
          <a:p>
            <a:pPr marL="571500" marR="0" indent="-571500" algn="l" defTabSz="2438337" rtl="0" fontAlgn="auto" latinLnBrk="0" hangingPunct="0">
              <a:lnSpc>
                <a:spcPct val="100000"/>
              </a:lnSpc>
              <a:spcBef>
                <a:spcPts val="0"/>
              </a:spcBef>
              <a:spcAft>
                <a:spcPts val="0"/>
              </a:spcAft>
              <a:buClrTx/>
              <a:buSzTx/>
              <a:buFont typeface="Arial" panose="020B0604020202020204" pitchFamily="34" charset="0"/>
              <a:buChar char="•"/>
              <a:tabLst/>
            </a:pPr>
            <a:endParaRPr kumimoji="0" lang="en-US" sz="4400" b="0" i="0" u="none" strike="noStrike" cap="none" spc="0" normalizeH="0" baseline="0" dirty="0">
              <a:ln>
                <a:noFill/>
              </a:ln>
              <a:solidFill>
                <a:srgbClr val="5E5E5E"/>
              </a:solidFill>
              <a:effectLst/>
              <a:uFillTx/>
              <a:latin typeface="+mj-lt"/>
              <a:ea typeface="+mj-ea"/>
              <a:cs typeface="+mj-cs"/>
              <a:sym typeface="Helvetica Neue"/>
            </a:endParaRPr>
          </a:p>
        </p:txBody>
      </p:sp>
    </p:spTree>
    <p:extLst>
      <p:ext uri="{BB962C8B-B14F-4D97-AF65-F5344CB8AC3E}">
        <p14:creationId xmlns:p14="http://schemas.microsoft.com/office/powerpoint/2010/main" val="3366487312"/>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A12F1D7C-1F6F-3D42-B0A1-500F5F849728}"/>
              </a:ext>
            </a:extLst>
          </p:cNvPr>
          <p:cNvSpPr txBox="1">
            <a:spLocks/>
          </p:cNvSpPr>
          <p:nvPr/>
        </p:nvSpPr>
        <p:spPr>
          <a:xfrm>
            <a:off x="5091954" y="2611969"/>
            <a:ext cx="21945602" cy="2286000"/>
          </a:xfrm>
          <a:prstGeom prst="rect">
            <a:avLst/>
          </a:prstGeom>
        </p:spPr>
        <p:txBody>
          <a:bodyPr vert="horz" lIns="182880" tIns="91440" rIns="182880" bIns="91440" rtlCol="0" anchor="ctr">
            <a:normAutofit/>
          </a:bodyPr>
          <a:lstStyle>
            <a:lvl1pPr algn="l" defTabSz="914400" rtl="0" eaLnBrk="1" latinLnBrk="0" hangingPunct="1">
              <a:spcBef>
                <a:spcPct val="0"/>
              </a:spcBef>
              <a:buNone/>
              <a:defRPr sz="3600" b="1" i="0" kern="1200">
                <a:solidFill>
                  <a:srgbClr val="2F6A36"/>
                </a:solidFill>
                <a:latin typeface="Montserrat Medium" pitchFamily="2" charset="77"/>
                <a:ea typeface="+mj-ea"/>
                <a:cs typeface="Arial" pitchFamily="34" charset="0"/>
              </a:defRPr>
            </a:lvl1pPr>
          </a:lstStyle>
          <a:p>
            <a:r>
              <a:rPr lang="en-US" sz="7200" dirty="0">
                <a:solidFill>
                  <a:schemeClr val="accent2">
                    <a:lumMod val="50000"/>
                  </a:schemeClr>
                </a:solidFill>
              </a:rPr>
              <a:t>Questions?</a:t>
            </a:r>
          </a:p>
        </p:txBody>
      </p:sp>
      <p:cxnSp>
        <p:nvCxnSpPr>
          <p:cNvPr id="5" name="Straight Connector 4">
            <a:extLst>
              <a:ext uri="{FF2B5EF4-FFF2-40B4-BE49-F238E27FC236}">
                <a16:creationId xmlns:a16="http://schemas.microsoft.com/office/drawing/2014/main" id="{59B90783-B3B5-5042-8457-9EC07EAA4CD2}"/>
              </a:ext>
            </a:extLst>
          </p:cNvPr>
          <p:cNvCxnSpPr/>
          <p:nvPr/>
        </p:nvCxnSpPr>
        <p:spPr>
          <a:xfrm>
            <a:off x="0" y="6553200"/>
            <a:ext cx="19019520" cy="0"/>
          </a:xfrm>
          <a:prstGeom prst="line">
            <a:avLst/>
          </a:prstGeom>
          <a:ln w="38100">
            <a:solidFill>
              <a:srgbClr val="FBC315"/>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B7563956-ECFE-A616-6574-6B09ACD29F81}"/>
              </a:ext>
            </a:extLst>
          </p:cNvPr>
          <p:cNvSpPr txBox="1"/>
          <p:nvPr/>
        </p:nvSpPr>
        <p:spPr>
          <a:xfrm>
            <a:off x="304799" y="7162800"/>
            <a:ext cx="17514277" cy="6124754"/>
          </a:xfrm>
          <a:prstGeom prst="rect">
            <a:avLst/>
          </a:prstGeom>
          <a:noFill/>
        </p:spPr>
        <p:txBody>
          <a:bodyPr wrap="square" rtlCol="0">
            <a:spAutoFit/>
          </a:bodyPr>
          <a:lstStyle/>
          <a:p>
            <a:r>
              <a:rPr lang="en-US" sz="5600" b="1" dirty="0">
                <a:solidFill>
                  <a:schemeClr val="bg2">
                    <a:lumMod val="50000"/>
                  </a:schemeClr>
                </a:solidFill>
                <a:cs typeface="Arial" panose="020B0604020202020204" pitchFamily="34" charset="0"/>
              </a:rPr>
              <a:t>IFP Contact Information:</a:t>
            </a:r>
          </a:p>
          <a:p>
            <a:r>
              <a:rPr lang="en-US" sz="4800" dirty="0">
                <a:solidFill>
                  <a:schemeClr val="bg2">
                    <a:lumMod val="50000"/>
                  </a:schemeClr>
                </a:solidFill>
                <a:cs typeface="Arial" panose="020B0604020202020204" pitchFamily="34" charset="0"/>
              </a:rPr>
              <a:t>Louise Mathias, Senior Partner</a:t>
            </a:r>
          </a:p>
          <a:p>
            <a:r>
              <a:rPr lang="en-US" sz="4800" dirty="0">
                <a:solidFill>
                  <a:schemeClr val="tx1">
                    <a:lumMod val="75000"/>
                    <a:lumOff val="25000"/>
                  </a:schemeClr>
                </a:solidFill>
                <a:cs typeface="Arial" panose="020B0604020202020204" pitchFamily="34" charset="0"/>
                <a:hlinkClick r:id="rId3"/>
              </a:rPr>
              <a:t>Louise.mathias@innovativefundingpartners.com</a:t>
            </a:r>
            <a:endParaRPr lang="en-US" sz="4800" dirty="0">
              <a:solidFill>
                <a:schemeClr val="tx1">
                  <a:lumMod val="75000"/>
                  <a:lumOff val="25000"/>
                </a:schemeClr>
              </a:solidFill>
              <a:cs typeface="Arial" panose="020B0604020202020204" pitchFamily="34" charset="0"/>
            </a:endParaRPr>
          </a:p>
          <a:p>
            <a:r>
              <a:rPr lang="en-US" sz="4800" dirty="0">
                <a:solidFill>
                  <a:schemeClr val="bg2">
                    <a:lumMod val="50000"/>
                  </a:schemeClr>
                </a:solidFill>
                <a:cs typeface="Arial" panose="020B0604020202020204" pitchFamily="34" charset="0"/>
              </a:rPr>
              <a:t>(202) 809-3401</a:t>
            </a:r>
          </a:p>
          <a:p>
            <a:endParaRPr lang="en-US" sz="4800" dirty="0">
              <a:solidFill>
                <a:schemeClr val="bg2">
                  <a:lumMod val="50000"/>
                </a:schemeClr>
              </a:solidFill>
              <a:cs typeface="Arial" panose="020B0604020202020204" pitchFamily="34" charset="0"/>
            </a:endParaRPr>
          </a:p>
          <a:p>
            <a:r>
              <a:rPr lang="en-US" sz="4800" dirty="0">
                <a:solidFill>
                  <a:schemeClr val="bg2">
                    <a:lumMod val="50000"/>
                  </a:schemeClr>
                </a:solidFill>
                <a:cs typeface="Arial" panose="020B0604020202020204" pitchFamily="34" charset="0"/>
              </a:rPr>
              <a:t>Dr. Brian Kelley, Senior Partner</a:t>
            </a:r>
          </a:p>
          <a:p>
            <a:r>
              <a:rPr lang="en-US" sz="4800" dirty="0">
                <a:solidFill>
                  <a:schemeClr val="tx1">
                    <a:lumMod val="75000"/>
                    <a:lumOff val="25000"/>
                  </a:schemeClr>
                </a:solidFill>
                <a:cs typeface="Arial" panose="020B0604020202020204" pitchFamily="34" charset="0"/>
                <a:hlinkClick r:id="rId4"/>
              </a:rPr>
              <a:t>Brian.Kelley@innovativefundingpartners.com</a:t>
            </a:r>
            <a:endParaRPr lang="en-US" sz="4800" dirty="0">
              <a:solidFill>
                <a:schemeClr val="tx1">
                  <a:lumMod val="75000"/>
                  <a:lumOff val="25000"/>
                </a:schemeClr>
              </a:solidFill>
              <a:cs typeface="Arial" panose="020B0604020202020204" pitchFamily="34" charset="0"/>
            </a:endParaRPr>
          </a:p>
          <a:p>
            <a:r>
              <a:rPr lang="en-US" sz="4800" dirty="0">
                <a:solidFill>
                  <a:schemeClr val="bg2">
                    <a:lumMod val="50000"/>
                  </a:schemeClr>
                </a:solidFill>
                <a:cs typeface="Arial" panose="020B0604020202020204" pitchFamily="34" charset="0"/>
              </a:rPr>
              <a:t>(202) 809-3399</a:t>
            </a:r>
          </a:p>
        </p:txBody>
      </p:sp>
      <p:pic>
        <p:nvPicPr>
          <p:cNvPr id="3" name="Image" descr="Image">
            <a:extLst>
              <a:ext uri="{FF2B5EF4-FFF2-40B4-BE49-F238E27FC236}">
                <a16:creationId xmlns:a16="http://schemas.microsoft.com/office/drawing/2014/main" id="{4E0BD557-472E-9F17-4F1D-17676F74B8E5}"/>
              </a:ext>
            </a:extLst>
          </p:cNvPr>
          <p:cNvPicPr>
            <a:picLocks noChangeAspect="1"/>
          </p:cNvPicPr>
          <p:nvPr/>
        </p:nvPicPr>
        <p:blipFill>
          <a:blip r:embed="rId5"/>
          <a:stretch>
            <a:fillRect/>
          </a:stretch>
        </p:blipFill>
        <p:spPr>
          <a:xfrm>
            <a:off x="17467395" y="3242737"/>
            <a:ext cx="6611805" cy="5726457"/>
          </a:xfrm>
          <a:prstGeom prst="rect">
            <a:avLst/>
          </a:prstGeom>
          <a:ln w="12700">
            <a:miter lim="400000"/>
          </a:ln>
        </p:spPr>
      </p:pic>
    </p:spTree>
    <p:extLst>
      <p:ext uri="{BB962C8B-B14F-4D97-AF65-F5344CB8AC3E}">
        <p14:creationId xmlns:p14="http://schemas.microsoft.com/office/powerpoint/2010/main" val="4012011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3332F"/>
        </a:solidFill>
        <a:effectLst/>
      </p:bgPr>
    </p:bg>
    <p:spTree>
      <p:nvGrpSpPr>
        <p:cNvPr id="1" name=""/>
        <p:cNvGrpSpPr/>
        <p:nvPr/>
      </p:nvGrpSpPr>
      <p:grpSpPr>
        <a:xfrm>
          <a:off x="0" y="0"/>
          <a:ext cx="0" cy="0"/>
          <a:chOff x="0" y="0"/>
          <a:chExt cx="0" cy="0"/>
        </a:xfrm>
      </p:grpSpPr>
      <p:pic>
        <p:nvPicPr>
          <p:cNvPr id="184" name="Image" descr="Image"/>
          <p:cNvPicPr>
            <a:picLocks noChangeAspect="1"/>
          </p:cNvPicPr>
          <p:nvPr/>
        </p:nvPicPr>
        <p:blipFill>
          <a:blip r:embed="rId2"/>
          <a:stretch>
            <a:fillRect/>
          </a:stretch>
        </p:blipFill>
        <p:spPr>
          <a:xfrm>
            <a:off x="7771082" y="5708238"/>
            <a:ext cx="8841835" cy="2299524"/>
          </a:xfrm>
          <a:prstGeom prst="rect">
            <a:avLst/>
          </a:prstGeom>
          <a:ln w="12700">
            <a:miter lim="400000"/>
          </a:ln>
        </p:spPr>
      </p:pic>
      <p:sp>
        <p:nvSpPr>
          <p:cNvPr id="185" name="title of"/>
          <p:cNvSpPr txBox="1"/>
          <p:nvPr/>
        </p:nvSpPr>
        <p:spPr>
          <a:xfrm>
            <a:off x="11170282" y="9247868"/>
            <a:ext cx="2027606" cy="7181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50800" tIns="50800" rIns="50800" bIns="50800" anchor="ctr">
            <a:spAutoFit/>
          </a:bodyPr>
          <a:lstStyle>
            <a:lvl1pPr algn="l">
              <a:defRPr sz="4000" b="1" spc="398">
                <a:solidFill>
                  <a:srgbClr val="ECB547"/>
                </a:solidFill>
                <a:latin typeface="AcuminProWide-Semibold"/>
                <a:ea typeface="AcuminProWide-Semibold"/>
                <a:cs typeface="AcuminProWide-Semibold"/>
                <a:sym typeface="AcuminProWide-Semibold"/>
              </a:defRPr>
            </a:lvl1pPr>
          </a:lstStyle>
          <a:p>
            <a:r>
              <a:rPr dirty="0"/>
              <a:t>dht.org</a:t>
            </a:r>
          </a:p>
        </p:txBody>
      </p:sp>
    </p:spTree>
  </p:cSld>
  <p:clrMapOvr>
    <a:masterClrMapping/>
  </p:clrMapOvr>
  <p:transition spd="med"/>
</p:sld>
</file>

<file path=ppt/theme/theme1.xml><?xml version="1.0" encoding="utf-8"?>
<a:theme xmlns:a="http://schemas.openxmlformats.org/drawingml/2006/main" name="21_BasicWhite">
  <a:themeElements>
    <a:clrScheme name="21_BasicWhite">
      <a:dk1>
        <a:srgbClr val="5E5E5E"/>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a:ea typeface="Helvetica"/>
        <a:cs typeface="Helvetica"/>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extLst>
    <a:ext uri="{05A4C25C-085E-4340-85A3-A5531E510DB2}">
      <thm15:themeFamily xmlns:thm15="http://schemas.microsoft.com/office/thememl/2012/main" name="FINALDHT slide deck_February23" id="{03561304-D79A-0041-A486-557A202D5F2E}" vid="{65968589-EACC-F64A-B516-51C42EAB4D8F}"/>
    </a:ext>
  </a:extLst>
</a:theme>
</file>

<file path=ppt/theme/theme2.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21_BasicWhite">
  <a:themeElements>
    <a:clrScheme name="21_BasicWhite">
      <a:dk1>
        <a:srgbClr val="000000"/>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a:ea typeface="Helvetica"/>
        <a:cs typeface="Helvetica"/>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2438337" rtl="0" fontAlgn="auto" latinLnBrk="0" hangingPunct="0">
          <a:lnSpc>
            <a:spcPct val="100000"/>
          </a:lnSpc>
          <a:spcBef>
            <a:spcPts val="0"/>
          </a:spcBef>
          <a:spcAft>
            <a:spcPts val="0"/>
          </a:spcAft>
          <a:buClrTx/>
          <a:buSzTx/>
          <a:buFontTx/>
          <a:buNone/>
          <a:tabLst/>
          <a:defRPr kumimoji="0" sz="2400" b="0" i="0" u="none" strike="noStrike" cap="none" spc="0" normalizeH="0" baseline="0">
            <a:ln>
              <a:noFill/>
            </a:ln>
            <a:solidFill>
              <a:srgbClr val="5E5E5E"/>
            </a:solidFill>
            <a:effectLst/>
            <a:uFillTx/>
            <a:latin typeface="+mj-lt"/>
            <a:ea typeface="+mj-ea"/>
            <a:cs typeface="+mj-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CE314DB4A6D03D469EA4F7B5902FA7FD" ma:contentTypeVersion="2" ma:contentTypeDescription="Create a new document." ma:contentTypeScope="" ma:versionID="97526ede107f12e62d79bbe3ec762c2f">
  <xsd:schema xmlns:xsd="http://www.w3.org/2001/XMLSchema" xmlns:xs="http://www.w3.org/2001/XMLSchema" xmlns:p="http://schemas.microsoft.com/office/2006/metadata/properties" xmlns:ns2="1fbd554f-e28f-46c2-b40f-701c19167d7d" targetNamespace="http://schemas.microsoft.com/office/2006/metadata/properties" ma:root="true" ma:fieldsID="188252ecbf26f51d5c10cb19ee13416b" ns2:_="">
    <xsd:import namespace="1fbd554f-e28f-46c2-b40f-701c19167d7d"/>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fbd554f-e28f-46c2-b40f-701c19167d7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B0EEA53-EDFF-4F42-BA70-98BB03AA8895}">
  <ds:schemaRefs>
    <ds:schemaRef ds:uri="http://schemas.microsoft.com/sharepoint/v3/contenttype/forms"/>
  </ds:schemaRefs>
</ds:datastoreItem>
</file>

<file path=customXml/itemProps2.xml><?xml version="1.0" encoding="utf-8"?>
<ds:datastoreItem xmlns:ds="http://schemas.openxmlformats.org/officeDocument/2006/customXml" ds:itemID="{1B91ED89-C94A-4B64-B43C-67EE7EC5171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fbd554f-e28f-46c2-b40f-701c19167d7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21_BasicWhite</Template>
  <TotalTime>23998</TotalTime>
  <Words>4891</Words>
  <Application>Microsoft Macintosh PowerPoint</Application>
  <PresentationFormat>Custom</PresentationFormat>
  <Paragraphs>296</Paragraphs>
  <Slides>47</Slides>
  <Notes>10</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47</vt:i4>
      </vt:variant>
    </vt:vector>
  </HeadingPairs>
  <TitlesOfParts>
    <vt:vector size="59" baseType="lpstr">
      <vt:lpstr>AcuminProWide-Semibold</vt:lpstr>
      <vt:lpstr>Arial</vt:lpstr>
      <vt:lpstr>Calibri</vt:lpstr>
      <vt:lpstr>Calibri Light</vt:lpstr>
      <vt:lpstr>Helvetica</vt:lpstr>
      <vt:lpstr>Helvetica Neue</vt:lpstr>
      <vt:lpstr>Helvetica Neue Medium</vt:lpstr>
      <vt:lpstr>Montserrat</vt:lpstr>
      <vt:lpstr>Montserrat Light</vt:lpstr>
      <vt:lpstr>Proxima Nova</vt:lpstr>
      <vt:lpstr>21_BasicWhite</vt:lpstr>
      <vt:lpstr>Office Theme 2013 - 2022</vt:lpstr>
      <vt:lpstr>PowerPoint Presentation</vt:lpstr>
      <vt:lpstr>PowerPoint Presentation</vt:lpstr>
      <vt:lpstr>PowerPoint Presentation</vt:lpstr>
      <vt:lpstr>PowerPoint Presentation</vt:lpstr>
      <vt:lpstr>PowerPoint Presentation</vt:lpstr>
      <vt:lpstr>What is the Grants Help Desk?  The Grants Help Desk provides technical support to eligible organizations that have questions about a funding opportunity to which they are considering applying, or questions that may arise during the grant development process. The goal is to help make grant applications more competitive and to improve the chances of securing funding outside of Dogwood. Support is provided by IFP.</vt:lpstr>
      <vt:lpstr>  Nonprofit or municipal government organizations that:   Received grant funding from Dogwood in 2023 – present and are in and serving within the Qualla Boundary and/or the 18 counties of Western North Carolina (Avery, Buncombe, Burke, Cherokee, Clay, Graham, Haywood, Henderson, Jackson, Macon, Madison, McDowell, Mitchell, Polk, Rutherford, Swain, Transylvania, and Yancey)  OR  Have not received grant funding from Dogwood Health Trust but are located in one of the 12 counties most impacted by Hurricane Helene (Buncombe, Yancey, Mitchell, Avery, Henderson, McDowell, Rutherford, Madison, Polk, Burke, Haywood, and Transylvania) and are seeking funding for hurricane relief and recovery efforts.  Have not received support from the Grants Help Desk within the last 30 days </vt:lpstr>
      <vt:lpstr>Eligible:  -Assessing the eligibility/competitiveness of a particular project for a specific grant opportunity -Answering questions that arise during the grant development process (such as those related to the narrative, budget, forms, attachments, and submission to the funding agency/organization) -Navigating the complexities of state, federal, and private foundation grant applications -Guidance on grant management and post-award compliance  Not Eligible:  -Drafting a full narrative -Creating the project budget, work plan, or logic model -Performing a comprehensive search of funders that might support a project   </vt:lpstr>
      <vt:lpstr>Request a consultation by following this link.  Read more about the Grants Help Desk here. </vt:lpstr>
      <vt:lpstr>I. The importance of storytelling in crafting a winning proposal</vt:lpstr>
      <vt:lpstr>PowerPoint Presentation</vt:lpstr>
      <vt:lpstr>PowerPoint Presentation</vt:lpstr>
      <vt:lpstr>PowerPoint Presentation</vt:lpstr>
      <vt:lpstr>PowerPoint Presentation</vt:lpstr>
      <vt:lpstr>II. Unique elements and themes in WNC that have compelling narrative impact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III. Sources for information and data that support these themes</vt:lpstr>
      <vt:lpstr>Data.census.gov for demographics, educational attainment, household income and poverty</vt:lpstr>
      <vt:lpstr>A Key Source for Wide Range of County-Level Indicators: County Health Rankings and Roadmaps </vt:lpstr>
      <vt:lpstr>Key Data Source: WNC Health Network</vt:lpstr>
      <vt:lpstr>Key Data Source: WNC Health Network</vt:lpstr>
      <vt:lpstr>Key Data Source: WNC Health Network</vt:lpstr>
      <vt:lpstr>Key Data Source: WNC Health Network</vt:lpstr>
      <vt:lpstr>Don’t forget: Utilize Community Health Needs Assessments for more local level data</vt:lpstr>
      <vt:lpstr>What to Look for in CHNAs</vt:lpstr>
      <vt:lpstr>Sources for information on Appalachian culture and best practices for working with Appalachian populations (links embedded)      </vt:lpstr>
      <vt:lpstr>Sources for data on the impact of Hurricane Helene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Carrie Davis</dc:creator>
  <cp:lastModifiedBy>Susannah Williams</cp:lastModifiedBy>
  <cp:revision>123</cp:revision>
  <cp:lastPrinted>2026-09-08T20:00:35Z</cp:lastPrinted>
  <dcterms:created xsi:type="dcterms:W3CDTF">2023-12-13T15:33:23Z</dcterms:created>
  <dcterms:modified xsi:type="dcterms:W3CDTF">2026-09-09T17:02:45Z</dcterms:modified>
</cp:coreProperties>
</file>